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5143500" cx="9144000"/>
  <p:notesSz cx="6858000" cy="9144000"/>
  <p:embeddedFontLst>
    <p:embeddedFont>
      <p:font typeface="Encode Sans"/>
      <p:regular r:id="rId107"/>
      <p:bold r:id="rId108"/>
    </p:embeddedFont>
    <p:embeddedFont>
      <p:font typeface="Nunito"/>
      <p:regular r:id="rId109"/>
      <p:bold r:id="rId110"/>
      <p:italic r:id="rId111"/>
      <p:boldItalic r:id="rId112"/>
    </p:embeddedFont>
    <p:embeddedFont>
      <p:font typeface="IBM Plex Mono ExtraLight"/>
      <p:regular r:id="rId113"/>
      <p:bold r:id="rId114"/>
      <p:italic r:id="rId115"/>
      <p:boldItalic r:id="rId116"/>
    </p:embeddedFont>
    <p:embeddedFont>
      <p:font typeface="IBM Plex Mono Thin"/>
      <p:regular r:id="rId117"/>
      <p:bold r:id="rId118"/>
      <p:italic r:id="rId119"/>
      <p:boldItalic r:id="rId120"/>
    </p:embeddedFont>
    <p:embeddedFont>
      <p:font typeface="Helvetica Neue"/>
      <p:regular r:id="rId121"/>
      <p:bold r:id="rId122"/>
      <p:italic r:id="rId123"/>
      <p:boldItalic r:id="rId124"/>
    </p:embeddedFont>
    <p:embeddedFont>
      <p:font typeface="IBM Plex Mono"/>
      <p:regular r:id="rId125"/>
      <p:bold r:id="rId126"/>
      <p:italic r:id="rId127"/>
      <p:boldItalic r:id="rId128"/>
    </p:embeddedFont>
    <p:embeddedFont>
      <p:font typeface="Encode Sans Thin"/>
      <p:regular r:id="rId129"/>
      <p:bold r:id="rId130"/>
    </p:embeddedFont>
    <p:embeddedFont>
      <p:font typeface="Encode Sans Light"/>
      <p:regular r:id="rId131"/>
      <p:bold r:id="rId132"/>
    </p:embeddedFont>
    <p:embeddedFont>
      <p:font typeface="Encode Sans SemiBold"/>
      <p:regular r:id="rId133"/>
      <p:bold r:id="rId134"/>
    </p:embeddedFont>
    <p:embeddedFont>
      <p:font typeface="Saira"/>
      <p:regular r:id="rId135"/>
      <p:bold r:id="rId136"/>
      <p:italic r:id="rId137"/>
      <p:boldItalic r:id="rId138"/>
    </p:embeddedFont>
    <p:embeddedFont>
      <p:font typeface="IBM Plex Mono Light"/>
      <p:regular r:id="rId139"/>
      <p:bold r:id="rId140"/>
      <p:italic r:id="rId141"/>
      <p:boldItalic r:id="rId142"/>
    </p:embeddedFont>
    <p:embeddedFont>
      <p:font typeface="Helvetica Neue Light"/>
      <p:regular r:id="rId143"/>
      <p:bold r:id="rId144"/>
      <p:italic r:id="rId145"/>
      <p:boldItalic r:id="rId146"/>
    </p:embeddedFont>
    <p:embeddedFont>
      <p:font typeface="Saira Thin"/>
      <p:regular r:id="rId147"/>
      <p:bold r:id="rId148"/>
      <p:italic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24E68B-04E2-42EA-9000-DCB903048BE4}">
  <a:tblStyle styleId="{4324E68B-04E2-42EA-9000-DCB903048BE4}" styleName="Table_0">
    <a:wholeTbl>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wholeTbl>
    <a:band1H>
      <a:tcTxStyle/>
    </a:band1H>
    <a:band2H>
      <a:tcTxStyle b="off" i="off"/>
      <a:tcStyle>
        <a:fill>
          <a:solidFill>
            <a:srgbClr val="E3E5E8"/>
          </a:solidFill>
        </a:fill>
      </a:tcStyle>
    </a:band2H>
    <a:band1V>
      <a:tcTxStyle/>
    </a:band1V>
    <a:band2V>
      <a:tcTxStyle/>
    </a:band2V>
    <a:lastCol>
      <a:tcTxStyle/>
    </a:lastCol>
    <a:firstCol>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76B9"/>
          </a:solidFill>
        </a:fill>
      </a:tcStyle>
    </a:firstCol>
    <a:lastRow>
      <a:tcTxStyle b="off" i="off">
        <a:font>
          <a:latin typeface="Helvetica Neue"/>
          <a:ea typeface="Helvetica Neue"/>
          <a:cs typeface="Helvetica Neue"/>
        </a:font>
        <a:srgbClr val="000000"/>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12700">
              <a:solidFill>
                <a:srgbClr val="3797C6"/>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solidFill>
        </a:fill>
      </a:tcStyle>
    </a:lastRow>
    <a:seCell>
      <a:tcTxStyle/>
    </a:seCell>
    <a:swCell>
      <a:tcTxStyle/>
    </a:swCell>
    <a:firstRow>
      <a:tcTxStyle b="on" i="off">
        <a:font>
          <a:latin typeface="Helvetica Neue"/>
          <a:ea typeface="Helvetica Neue"/>
          <a:cs typeface="Helvetica Neue"/>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4C7F"/>
          </a:solidFill>
        </a:fill>
      </a:tcStyle>
    </a:firstRow>
    <a:neCell>
      <a:tcTxStyle/>
    </a:neCell>
    <a:nwCell>
      <a:tcTxStyle/>
    </a:nwCell>
  </a:tblStyle>
  <a:tblStyle styleId="{660C5DDC-9F40-4695-AD6C-B5DF8003273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EncodeSans-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Nunito-regular.fntdata"/><Relationship Id="rId108" Type="http://schemas.openxmlformats.org/officeDocument/2006/relationships/font" Target="fonts/EncodeSans-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EncodeSansThin-regular.fntdata"/><Relationship Id="rId128" Type="http://schemas.openxmlformats.org/officeDocument/2006/relationships/font" Target="fonts/IBMPlexMono-boldItalic.fntdata"/><Relationship Id="rId127" Type="http://schemas.openxmlformats.org/officeDocument/2006/relationships/font" Target="fonts/IBMPlexMono-italic.fntdata"/><Relationship Id="rId126" Type="http://schemas.openxmlformats.org/officeDocument/2006/relationships/font" Target="fonts/IBMPlexMono-bold.fntdata"/><Relationship Id="rId26" Type="http://schemas.openxmlformats.org/officeDocument/2006/relationships/slide" Target="slides/slide20.xml"/><Relationship Id="rId121" Type="http://schemas.openxmlformats.org/officeDocument/2006/relationships/font" Target="fonts/HelveticaNeue-regular.fntdata"/><Relationship Id="rId25" Type="http://schemas.openxmlformats.org/officeDocument/2006/relationships/slide" Target="slides/slide19.xml"/><Relationship Id="rId120" Type="http://schemas.openxmlformats.org/officeDocument/2006/relationships/font" Target="fonts/IBMPlexMonoThin-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IBMPlexMono-regular.fntdata"/><Relationship Id="rId29" Type="http://schemas.openxmlformats.org/officeDocument/2006/relationships/slide" Target="slides/slide23.xml"/><Relationship Id="rId124" Type="http://schemas.openxmlformats.org/officeDocument/2006/relationships/font" Target="fonts/HelveticaNeue-boldItalic.fntdata"/><Relationship Id="rId123" Type="http://schemas.openxmlformats.org/officeDocument/2006/relationships/font" Target="fonts/HelveticaNeue-italic.fntdata"/><Relationship Id="rId122" Type="http://schemas.openxmlformats.org/officeDocument/2006/relationships/font" Target="fonts/HelveticaNeue-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IBMPlexMonoThin-bold.fntdata"/><Relationship Id="rId117" Type="http://schemas.openxmlformats.org/officeDocument/2006/relationships/font" Target="fonts/IBMPlexMonoThin-regular.fntdata"/><Relationship Id="rId116" Type="http://schemas.openxmlformats.org/officeDocument/2006/relationships/font" Target="fonts/IBMPlexMonoExtraLight-boldItalic.fntdata"/><Relationship Id="rId115" Type="http://schemas.openxmlformats.org/officeDocument/2006/relationships/font" Target="fonts/IBMPlexMonoExtraLight-italic.fntdata"/><Relationship Id="rId119" Type="http://schemas.openxmlformats.org/officeDocument/2006/relationships/font" Target="fonts/IBMPlexMonoThin-italic.fntdata"/><Relationship Id="rId15" Type="http://schemas.openxmlformats.org/officeDocument/2006/relationships/slide" Target="slides/slide9.xml"/><Relationship Id="rId110" Type="http://schemas.openxmlformats.org/officeDocument/2006/relationships/font" Target="fonts/Nunito-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IBMPlexMonoExtraLight-bold.fntdata"/><Relationship Id="rId18" Type="http://schemas.openxmlformats.org/officeDocument/2006/relationships/slide" Target="slides/slide12.xml"/><Relationship Id="rId113" Type="http://schemas.openxmlformats.org/officeDocument/2006/relationships/font" Target="fonts/IBMPlexMonoExtraLight-regular.fntdata"/><Relationship Id="rId112" Type="http://schemas.openxmlformats.org/officeDocument/2006/relationships/font" Target="fonts/Nunito-boldItalic.fntdata"/><Relationship Id="rId111" Type="http://schemas.openxmlformats.org/officeDocument/2006/relationships/font" Target="fonts/Nunito-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SairaThin-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SairaThin-italic.fntdata"/><Relationship Id="rId4" Type="http://schemas.openxmlformats.org/officeDocument/2006/relationships/tableStyles" Target="tableStyles.xml"/><Relationship Id="rId148" Type="http://schemas.openxmlformats.org/officeDocument/2006/relationships/font" Target="fonts/SairaThin-bold.fntdata"/><Relationship Id="rId9" Type="http://schemas.openxmlformats.org/officeDocument/2006/relationships/slide" Target="slides/slide3.xml"/><Relationship Id="rId143" Type="http://schemas.openxmlformats.org/officeDocument/2006/relationships/font" Target="fonts/HelveticaNeueLight-regular.fntdata"/><Relationship Id="rId142" Type="http://schemas.openxmlformats.org/officeDocument/2006/relationships/font" Target="fonts/IBMPlexMonoLight-boldItalic.fntdata"/><Relationship Id="rId141" Type="http://schemas.openxmlformats.org/officeDocument/2006/relationships/font" Target="fonts/IBMPlexMonoLight-italic.fntdata"/><Relationship Id="rId140" Type="http://schemas.openxmlformats.org/officeDocument/2006/relationships/font" Target="fonts/IBMPlexMonoLight-bold.fntdata"/><Relationship Id="rId5" Type="http://schemas.openxmlformats.org/officeDocument/2006/relationships/slideMaster" Target="slideMasters/slideMaster1.xml"/><Relationship Id="rId147" Type="http://schemas.openxmlformats.org/officeDocument/2006/relationships/font" Target="fonts/SairaThin-regular.fntdata"/><Relationship Id="rId6" Type="http://schemas.openxmlformats.org/officeDocument/2006/relationships/notesMaster" Target="notesMasters/notesMaster1.xml"/><Relationship Id="rId146" Type="http://schemas.openxmlformats.org/officeDocument/2006/relationships/font" Target="fonts/HelveticaNeueLight-boldItalic.fntdata"/><Relationship Id="rId7" Type="http://schemas.openxmlformats.org/officeDocument/2006/relationships/slide" Target="slides/slide1.xml"/><Relationship Id="rId145" Type="http://schemas.openxmlformats.org/officeDocument/2006/relationships/font" Target="fonts/HelveticaNeueLight-italic.fntdata"/><Relationship Id="rId8" Type="http://schemas.openxmlformats.org/officeDocument/2006/relationships/slide" Target="slides/slide2.xml"/><Relationship Id="rId144" Type="http://schemas.openxmlformats.org/officeDocument/2006/relationships/font" Target="fonts/HelveticaNeueLight-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IBMPlexMonoLight-regular.fntdata"/><Relationship Id="rId138" Type="http://schemas.openxmlformats.org/officeDocument/2006/relationships/font" Target="fonts/Saira-boldItalic.fntdata"/><Relationship Id="rId137" Type="http://schemas.openxmlformats.org/officeDocument/2006/relationships/font" Target="fonts/Saira-italic.fntdata"/><Relationship Id="rId132" Type="http://schemas.openxmlformats.org/officeDocument/2006/relationships/font" Target="fonts/EncodeSansLight-bold.fntdata"/><Relationship Id="rId131" Type="http://schemas.openxmlformats.org/officeDocument/2006/relationships/font" Target="fonts/EncodeSansLight-regular.fntdata"/><Relationship Id="rId130" Type="http://schemas.openxmlformats.org/officeDocument/2006/relationships/font" Target="fonts/EncodeSansThin-bold.fntdata"/><Relationship Id="rId136" Type="http://schemas.openxmlformats.org/officeDocument/2006/relationships/font" Target="fonts/Saira-bold.fntdata"/><Relationship Id="rId135" Type="http://schemas.openxmlformats.org/officeDocument/2006/relationships/font" Target="fonts/Saira-regular.fntdata"/><Relationship Id="rId134" Type="http://schemas.openxmlformats.org/officeDocument/2006/relationships/font" Target="fonts/EncodeSansSemiBold-bold.fntdata"/><Relationship Id="rId133" Type="http://schemas.openxmlformats.org/officeDocument/2006/relationships/font" Target="fonts/EncodeSansSemiBold-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c27cbf8db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c27cbf8db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282c3e009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e282c3e009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1c27cbf8db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1c27cbf8db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282c3e009_0_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e282c3e009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282c3e009_0_2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1e282c3e009_0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282c3e009_0_1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1e282c3e009_0_1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282c3e009_0_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e282c3e009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282c3e009_0_1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e282c3e009_0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282c3e009_0_20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1e282c3e009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282c3e009_0_2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1e282c3e009_0_2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267330d8f_0_5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1e267330d8f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267330d8f_0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e267330d8f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267330d8f_0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e267330d8f_0_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267330d8f_0_1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1e267330d8f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e267330d8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e267330d8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b7e53e598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b7e53e598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21a82f2a6_0_1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1e21a82f2a6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e21a82f2a6_0_14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1e21a82f2a6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21a82f2a6_0_1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e21a82f2a6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282c3e009_0_40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1e282c3e009_0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e282c3e00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e282c3e00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e282c3e009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e282c3e009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218b992a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218b992a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282c3e00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282c3e00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e282c3e009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e282c3e009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e282c3e009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e282c3e009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21a82f2a6_0_1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e21a82f2a6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e21c0fd00f_0_12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e21c0fd00f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e21a82f2a6_0_1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e21a82f2a6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e267330d8f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e267330d8f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e267330d8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e267330d8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e267330d8f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1e267330d8f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e267330d8f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e267330d8f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267330d8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267330d8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e267330d8f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e267330d8f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e267330d8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e267330d8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e267330d8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e267330d8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e267330d8f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e267330d8f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267330d8f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267330d8f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e267330d8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e267330d8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e282c3e009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e282c3e009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e282c3e00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e282c3e00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e282c3e009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e282c3e009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e282c3e009_0_7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1e282c3e009_0_7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e267330d8f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e267330d8f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e282c3e009_0_7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g1e282c3e009_0_7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e282c3e009_0_7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g1e282c3e009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e282c3e009_0_2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1e282c3e009_0_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e267330d8f_0_1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g1e267330d8f_0_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e21a82f2a6_0_2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e21a82f2a6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e21a82f2a6_0_2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1e21a82f2a6_0_2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e282c3e009_0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1e282c3e009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e282c3e009_0_1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g1e282c3e009_0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e21a82f2a6_0_2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1e21a82f2a6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e21a82f2a6_0_2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g1e21a82f2a6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267330d8f_0_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e267330d8f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e21a82f2a6_0_2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g1e21a82f2a6_0_2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e21a82f2a6_0_29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g1e21a82f2a6_0_2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e21a82f2a6_0_30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1e21a82f2a6_0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e21a82f2a6_0_3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1e21a82f2a6_0_3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e21a82f2a6_0_3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g1e21a82f2a6_0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e21a82f2a6_0_3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g1e21a82f2a6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e282c3e009_0_2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e282c3e009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e21c0fd00f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g1e21c0fd00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e218b992a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e218b992a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e21c0fd00f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1e21c0fd00f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e267330d8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e267330d8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e267330d8f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e267330d8f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e267330d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e267330d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e267330d8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e267330d8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e267330d8f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e267330d8f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1e267330d8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1e267330d8f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1e267330d8f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1e267330d8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e267330d8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e267330d8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e267330d8f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e267330d8f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e267330d8f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e267330d8f_0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1e267330d8f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1e267330d8f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267330d8f_0_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e267330d8f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e267330d8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e267330d8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e267330d8f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e267330d8f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267330d8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e267330d8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1e267330d8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1e267330d8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e267330d8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e267330d8f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e267330d8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e267330d8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1e267330d8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1e267330d8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e267330d8f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e267330d8f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e267330d8f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e267330d8f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e267330d8f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e267330d8f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e267330d8f_0_9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e267330d8f_0_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267330d8f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267330d8f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e267330d8f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e267330d8f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e267330d8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e267330d8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1e267330d8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1e267330d8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1e267330d8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1e267330d8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1e267330d8f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1e267330d8f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1e267330d8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9" name="Google Shape;1349;g1e267330d8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e267330d8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e267330d8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1e267330d8f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1e267330d8f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c27cbf8db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c27cbf8db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0.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 name="Google Shape;13;p2"/>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14" name="Google Shape;14;p2"/>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sp>
        <p:nvSpPr>
          <p:cNvPr id="15" name="Google Shape;15;p2"/>
          <p:cNvSpPr/>
          <p:nvPr/>
        </p:nvSpPr>
        <p:spPr>
          <a:xfrm>
            <a:off x="0" y="4481200"/>
            <a:ext cx="9144000" cy="66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 name="Google Shape;16;p2"/>
          <p:cNvPicPr preferRelativeResize="0"/>
          <p:nvPr/>
        </p:nvPicPr>
        <p:blipFill>
          <a:blip r:embed="rId4">
            <a:alphaModFix/>
          </a:blip>
          <a:stretch>
            <a:fillRect/>
          </a:stretch>
        </p:blipFill>
        <p:spPr>
          <a:xfrm>
            <a:off x="6889900" y="4255500"/>
            <a:ext cx="1790000" cy="1171900"/>
          </a:xfrm>
          <a:prstGeom prst="rect">
            <a:avLst/>
          </a:prstGeom>
          <a:noFill/>
          <a:ln>
            <a:noFill/>
          </a:ln>
        </p:spPr>
      </p:pic>
      <p:pic>
        <p:nvPicPr>
          <p:cNvPr id="17" name="Google Shape;17;p2"/>
          <p:cNvPicPr preferRelativeResize="0"/>
          <p:nvPr/>
        </p:nvPicPr>
        <p:blipFill>
          <a:blip r:embed="rId5">
            <a:alphaModFix/>
          </a:blip>
          <a:stretch>
            <a:fillRect/>
          </a:stretch>
        </p:blipFill>
        <p:spPr>
          <a:xfrm>
            <a:off x="3639575" y="4224670"/>
            <a:ext cx="1790000" cy="1171917"/>
          </a:xfrm>
          <a:prstGeom prst="rect">
            <a:avLst/>
          </a:prstGeom>
          <a:noFill/>
          <a:ln>
            <a:noFill/>
          </a:ln>
        </p:spPr>
      </p:pic>
      <p:pic>
        <p:nvPicPr>
          <p:cNvPr id="18" name="Google Shape;18;p2"/>
          <p:cNvPicPr preferRelativeResize="0"/>
          <p:nvPr/>
        </p:nvPicPr>
        <p:blipFill>
          <a:blip r:embed="rId6">
            <a:alphaModFix/>
          </a:blip>
          <a:stretch>
            <a:fillRect/>
          </a:stretch>
        </p:blipFill>
        <p:spPr>
          <a:xfrm>
            <a:off x="487800" y="4270049"/>
            <a:ext cx="1651400" cy="108115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11"/>
          <p:cNvSpPr/>
          <p:nvPr/>
        </p:nvSpPr>
        <p:spPr>
          <a:xfrm>
            <a:off x="4572000" y="-125"/>
            <a:ext cx="4572000" cy="5143500"/>
          </a:xfrm>
          <a:prstGeom prst="rect">
            <a:avLst/>
          </a:prstGeom>
          <a:solidFill>
            <a:srgbClr val="674EA7">
              <a:alpha val="2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674EA7"/>
              </a:buClr>
              <a:buSzPts val="4200"/>
              <a:buNone/>
              <a:defRPr sz="4200">
                <a:solidFill>
                  <a:srgbClr val="674EA7"/>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1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1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rgbClr val="674EA7"/>
              </a:buClr>
              <a:buSzPts val="1800"/>
              <a:buChar char="●"/>
              <a:defRPr>
                <a:solidFill>
                  <a:srgbClr val="674EA7"/>
                </a:solidFill>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8" name="Google Shape;68;p1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100"/>
              <a:buNone/>
              <a:defRPr sz="2100">
                <a:solidFill>
                  <a:srgbClr val="F3F3F3"/>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9" name="Google Shape;69;p1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rgbClr val="674EA7"/>
              </a:buClr>
              <a:buSzPts val="1800"/>
              <a:buChar char="●"/>
              <a:defRPr>
                <a:solidFill>
                  <a:srgbClr val="674EA7"/>
                </a:solidFill>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0" name="Google Shape;7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73" name="Google Shape;7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4" name="Shape 74"/>
        <p:cNvGrpSpPr/>
        <p:nvPr/>
      </p:nvGrpSpPr>
      <p:grpSpPr>
        <a:xfrm>
          <a:off x="0" y="0"/>
          <a:ext cx="0" cy="0"/>
          <a:chOff x="0" y="0"/>
          <a:chExt cx="0" cy="0"/>
        </a:xfrm>
      </p:grpSpPr>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76" name="Shape 76"/>
        <p:cNvGrpSpPr/>
        <p:nvPr/>
      </p:nvGrpSpPr>
      <p:grpSpPr>
        <a:xfrm>
          <a:off x="0" y="0"/>
          <a:ext cx="0" cy="0"/>
          <a:chOff x="0" y="0"/>
          <a:chExt cx="0" cy="0"/>
        </a:xfrm>
      </p:grpSpPr>
      <p:pic>
        <p:nvPicPr>
          <p:cNvPr descr="Screen Shot 2021-02-28 at 11.10.21 PM.png" id="77" name="Google Shape;77;p15"/>
          <p:cNvPicPr preferRelativeResize="0"/>
          <p:nvPr/>
        </p:nvPicPr>
        <p:blipFill rotWithShape="1">
          <a:blip r:embed="rId2">
            <a:alphaModFix/>
          </a:blip>
          <a:srcRect b="0" l="0" r="0" t="0"/>
          <a:stretch/>
        </p:blipFill>
        <p:spPr>
          <a:xfrm>
            <a:off x="0" y="-10621"/>
            <a:ext cx="6858000" cy="946838"/>
          </a:xfrm>
          <a:prstGeom prst="rect">
            <a:avLst/>
          </a:prstGeom>
          <a:noFill/>
          <a:ln>
            <a:noFill/>
          </a:ln>
        </p:spPr>
      </p:pic>
      <p:sp>
        <p:nvSpPr>
          <p:cNvPr id="78" name="Google Shape;78;p15"/>
          <p:cNvSpPr txBox="1"/>
          <p:nvPr>
            <p:ph idx="1" type="body"/>
          </p:nvPr>
        </p:nvSpPr>
        <p:spPr>
          <a:xfrm>
            <a:off x="669727" y="1372939"/>
            <a:ext cx="7804547" cy="3315146"/>
          </a:xfrm>
          <a:prstGeom prst="rect">
            <a:avLst/>
          </a:prstGeom>
          <a:noFill/>
          <a:ln>
            <a:noFill/>
          </a:ln>
        </p:spPr>
        <p:txBody>
          <a:bodyPr anchorCtr="0" anchor="ctr" bIns="32750" lIns="32750" spcFirstLastPara="1" rIns="32750" wrap="square" tIns="32750">
            <a:normAutofit/>
          </a:bodyPr>
          <a:lstStyle>
            <a:lvl1pPr indent="-336550" lvl="0" marL="45720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1pPr>
            <a:lvl2pPr indent="-336550" lvl="1" marL="91440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2pPr>
            <a:lvl3pPr indent="-336550" lvl="2" marL="137160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3pPr>
            <a:lvl4pPr indent="-336550" lvl="3" marL="182880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4pPr>
            <a:lvl5pPr indent="-336550" lvl="4" marL="2286000" algn="l">
              <a:lnSpc>
                <a:spcPct val="100000"/>
              </a:lnSpc>
              <a:spcBef>
                <a:spcPts val="2700"/>
              </a:spcBef>
              <a:spcAft>
                <a:spcPts val="0"/>
              </a:spcAft>
              <a:buClr>
                <a:srgbClr val="000000"/>
              </a:buClr>
              <a:buSzPts val="1700"/>
              <a:buFont typeface="Saira"/>
              <a:buChar char="▸"/>
              <a:defRPr sz="2300">
                <a:latin typeface="Saira"/>
                <a:ea typeface="Saira"/>
                <a:cs typeface="Saira"/>
                <a:sym typeface="Saira"/>
              </a:defRPr>
            </a:lvl5pPr>
            <a:lvl6pPr indent="-336550" lvl="5" marL="2743200" algn="l">
              <a:lnSpc>
                <a:spcPct val="100000"/>
              </a:lnSpc>
              <a:spcBef>
                <a:spcPts val="2700"/>
              </a:spcBef>
              <a:spcAft>
                <a:spcPts val="0"/>
              </a:spcAft>
              <a:buClr>
                <a:srgbClr val="000000"/>
              </a:buClr>
              <a:buSzPts val="1700"/>
              <a:buChar char="▹"/>
              <a:defRPr sz="900"/>
            </a:lvl6pPr>
            <a:lvl7pPr indent="-336550" lvl="6" marL="3200400" algn="l">
              <a:lnSpc>
                <a:spcPct val="100000"/>
              </a:lnSpc>
              <a:spcBef>
                <a:spcPts val="2700"/>
              </a:spcBef>
              <a:spcAft>
                <a:spcPts val="0"/>
              </a:spcAft>
              <a:buClr>
                <a:srgbClr val="000000"/>
              </a:buClr>
              <a:buSzPts val="1700"/>
              <a:buChar char="◆"/>
              <a:defRPr sz="900"/>
            </a:lvl7pPr>
            <a:lvl8pPr indent="-336550" lvl="7" marL="3657600" algn="l">
              <a:lnSpc>
                <a:spcPct val="100000"/>
              </a:lnSpc>
              <a:spcBef>
                <a:spcPts val="2700"/>
              </a:spcBef>
              <a:spcAft>
                <a:spcPts val="0"/>
              </a:spcAft>
              <a:buClr>
                <a:srgbClr val="000000"/>
              </a:buClr>
              <a:buSzPts val="1700"/>
              <a:buChar char="◇"/>
              <a:defRPr sz="900"/>
            </a:lvl8pPr>
            <a:lvl9pPr indent="-336550" lvl="8" marL="4114800" algn="l">
              <a:lnSpc>
                <a:spcPct val="100000"/>
              </a:lnSpc>
              <a:spcBef>
                <a:spcPts val="2700"/>
              </a:spcBef>
              <a:spcAft>
                <a:spcPts val="0"/>
              </a:spcAft>
              <a:buClr>
                <a:srgbClr val="000000"/>
              </a:buClr>
              <a:buSzPts val="1700"/>
              <a:buChar char="▪"/>
              <a:defRPr sz="900"/>
            </a:lvl9pPr>
          </a:lstStyle>
          <a:p/>
        </p:txBody>
      </p:sp>
      <p:sp>
        <p:nvSpPr>
          <p:cNvPr id="79" name="Google Shape;79;p15"/>
          <p:cNvSpPr/>
          <p:nvPr/>
        </p:nvSpPr>
        <p:spPr>
          <a:xfrm>
            <a:off x="77743" y="42014"/>
            <a:ext cx="6908934" cy="767150"/>
          </a:xfrm>
          <a:prstGeom prst="rect">
            <a:avLst/>
          </a:prstGeom>
          <a:solidFill>
            <a:srgbClr val="266EFA"/>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80" name="Google Shape;80;p15"/>
          <p:cNvSpPr txBox="1"/>
          <p:nvPr>
            <p:ph type="title"/>
          </p:nvPr>
        </p:nvSpPr>
        <p:spPr>
          <a:xfrm>
            <a:off x="-80123" y="-157515"/>
            <a:ext cx="7076381" cy="1138536"/>
          </a:xfrm>
          <a:prstGeom prst="rect">
            <a:avLst/>
          </a:prstGeom>
          <a:noFill/>
          <a:ln>
            <a:noFill/>
          </a:ln>
        </p:spPr>
        <p:txBody>
          <a:bodyPr anchorCtr="0" anchor="ctr" bIns="32750" lIns="32750" spcFirstLastPara="1" rIns="32750" wrap="square" tIns="32750">
            <a:normAutofit/>
          </a:bodyPr>
          <a:lstStyle>
            <a:lvl1pPr lvl="0" algn="ctr">
              <a:lnSpc>
                <a:spcPct val="100000"/>
              </a:lnSpc>
              <a:spcBef>
                <a:spcPts val="0"/>
              </a:spcBef>
              <a:spcAft>
                <a:spcPts val="0"/>
              </a:spcAft>
              <a:buClr>
                <a:srgbClr val="FFFFFF"/>
              </a:buClr>
              <a:buSzPts val="2300"/>
              <a:buFont typeface="Saira"/>
              <a:buNone/>
              <a:defRPr sz="2300">
                <a:solidFill>
                  <a:srgbClr val="FFFFFF"/>
                </a:solidFill>
                <a:latin typeface="Saira"/>
                <a:ea typeface="Saira"/>
                <a:cs typeface="Saira"/>
                <a:sym typeface="Saira"/>
              </a:defRPr>
            </a:lvl1pPr>
            <a:lvl2pPr lvl="1" algn="ctr">
              <a:lnSpc>
                <a:spcPct val="100000"/>
              </a:lnSpc>
              <a:spcBef>
                <a:spcPts val="0"/>
              </a:spcBef>
              <a:spcAft>
                <a:spcPts val="0"/>
              </a:spcAft>
              <a:buClr>
                <a:srgbClr val="000000"/>
              </a:buClr>
              <a:buSzPts val="1200"/>
              <a:buNone/>
              <a:defRPr sz="900"/>
            </a:lvl2pPr>
            <a:lvl3pPr lvl="2" algn="ctr">
              <a:lnSpc>
                <a:spcPct val="100000"/>
              </a:lnSpc>
              <a:spcBef>
                <a:spcPts val="0"/>
              </a:spcBef>
              <a:spcAft>
                <a:spcPts val="0"/>
              </a:spcAft>
              <a:buClr>
                <a:srgbClr val="000000"/>
              </a:buClr>
              <a:buSzPts val="1200"/>
              <a:buNone/>
              <a:defRPr sz="900"/>
            </a:lvl3pPr>
            <a:lvl4pPr lvl="3" algn="ctr">
              <a:lnSpc>
                <a:spcPct val="100000"/>
              </a:lnSpc>
              <a:spcBef>
                <a:spcPts val="0"/>
              </a:spcBef>
              <a:spcAft>
                <a:spcPts val="0"/>
              </a:spcAft>
              <a:buClr>
                <a:srgbClr val="000000"/>
              </a:buClr>
              <a:buSzPts val="1200"/>
              <a:buNone/>
              <a:defRPr sz="900"/>
            </a:lvl4pPr>
            <a:lvl5pPr lvl="4" algn="ctr">
              <a:lnSpc>
                <a:spcPct val="100000"/>
              </a:lnSpc>
              <a:spcBef>
                <a:spcPts val="0"/>
              </a:spcBef>
              <a:spcAft>
                <a:spcPts val="0"/>
              </a:spcAft>
              <a:buClr>
                <a:srgbClr val="000000"/>
              </a:buClr>
              <a:buSzPts val="1200"/>
              <a:buNone/>
              <a:defRPr sz="900"/>
            </a:lvl5pPr>
            <a:lvl6pPr lvl="5" algn="ctr">
              <a:lnSpc>
                <a:spcPct val="100000"/>
              </a:lnSpc>
              <a:spcBef>
                <a:spcPts val="0"/>
              </a:spcBef>
              <a:spcAft>
                <a:spcPts val="0"/>
              </a:spcAft>
              <a:buClr>
                <a:srgbClr val="000000"/>
              </a:buClr>
              <a:buSzPts val="1200"/>
              <a:buNone/>
              <a:defRPr sz="900"/>
            </a:lvl6pPr>
            <a:lvl7pPr lvl="6" algn="ctr">
              <a:lnSpc>
                <a:spcPct val="100000"/>
              </a:lnSpc>
              <a:spcBef>
                <a:spcPts val="0"/>
              </a:spcBef>
              <a:spcAft>
                <a:spcPts val="0"/>
              </a:spcAft>
              <a:buClr>
                <a:srgbClr val="000000"/>
              </a:buClr>
              <a:buSzPts val="1200"/>
              <a:buNone/>
              <a:defRPr sz="900"/>
            </a:lvl7pPr>
            <a:lvl8pPr lvl="7" algn="ctr">
              <a:lnSpc>
                <a:spcPct val="100000"/>
              </a:lnSpc>
              <a:spcBef>
                <a:spcPts val="0"/>
              </a:spcBef>
              <a:spcAft>
                <a:spcPts val="0"/>
              </a:spcAft>
              <a:buClr>
                <a:srgbClr val="000000"/>
              </a:buClr>
              <a:buSzPts val="1200"/>
              <a:buNone/>
              <a:defRPr sz="900"/>
            </a:lvl8pPr>
            <a:lvl9pPr lvl="8" algn="ctr">
              <a:lnSpc>
                <a:spcPct val="100000"/>
              </a:lnSpc>
              <a:spcBef>
                <a:spcPts val="0"/>
              </a:spcBef>
              <a:spcAft>
                <a:spcPts val="0"/>
              </a:spcAft>
              <a:buClr>
                <a:srgbClr val="000000"/>
              </a:buClr>
              <a:buSzPts val="1200"/>
              <a:buNone/>
              <a:defRPr sz="900"/>
            </a:lvl9pPr>
          </a:lstStyle>
          <a:p/>
        </p:txBody>
      </p:sp>
      <p:sp>
        <p:nvSpPr>
          <p:cNvPr id="81" name="Google Shape;81;p15"/>
          <p:cNvSpPr txBox="1"/>
          <p:nvPr>
            <p:ph idx="12" type="sldNum"/>
          </p:nvPr>
        </p:nvSpPr>
        <p:spPr>
          <a:xfrm>
            <a:off x="4437983" y="4878958"/>
            <a:ext cx="259104" cy="200918"/>
          </a:xfrm>
          <a:prstGeom prst="rect">
            <a:avLst/>
          </a:prstGeom>
          <a:noFill/>
          <a:ln>
            <a:noFill/>
          </a:ln>
        </p:spPr>
        <p:txBody>
          <a:bodyPr anchorCtr="0" anchor="t" bIns="32750" lIns="32750" spcFirstLastPara="1" rIns="32750" wrap="square" tIns="32750">
            <a:spAutoFit/>
          </a:bodyPr>
          <a:lstStyle>
            <a:lvl1pPr indent="0" lvl="0"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cor Layout Items">
  <p:cSld name="CUSTOM">
    <p:spTree>
      <p:nvGrpSpPr>
        <p:cNvPr id="82" name="Shape 82"/>
        <p:cNvGrpSpPr/>
        <p:nvPr/>
      </p:nvGrpSpPr>
      <p:grpSpPr>
        <a:xfrm>
          <a:off x="0" y="0"/>
          <a:ext cx="0" cy="0"/>
          <a:chOff x="0" y="0"/>
          <a:chExt cx="0" cy="0"/>
        </a:xfrm>
      </p:grpSpPr>
      <p:sp>
        <p:nvSpPr>
          <p:cNvPr id="83" name="Google Shape;83;p16"/>
          <p:cNvSpPr txBox="1"/>
          <p:nvPr/>
        </p:nvSpPr>
        <p:spPr>
          <a:xfrm>
            <a:off x="4389583" y="4778967"/>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cxnSp>
        <p:nvCxnSpPr>
          <p:cNvPr id="84" name="Google Shape;84;p16"/>
          <p:cNvCxnSpPr/>
          <p:nvPr/>
        </p:nvCxnSpPr>
        <p:spPr>
          <a:xfrm flipH="1">
            <a:off x="375275" y="602175"/>
            <a:ext cx="8424900" cy="26100"/>
          </a:xfrm>
          <a:prstGeom prst="straightConnector1">
            <a:avLst/>
          </a:prstGeom>
          <a:noFill/>
          <a:ln cap="flat" cmpd="sng" w="9525">
            <a:solidFill>
              <a:srgbClr val="666666"/>
            </a:solidFill>
            <a:prstDash val="solid"/>
            <a:round/>
            <a:headEnd len="med" w="med" type="none"/>
            <a:tailEnd len="med" w="med" type="none"/>
          </a:ln>
        </p:spPr>
      </p:cxnSp>
      <p:cxnSp>
        <p:nvCxnSpPr>
          <p:cNvPr id="85" name="Google Shape;85;p16"/>
          <p:cNvCxnSpPr/>
          <p:nvPr/>
        </p:nvCxnSpPr>
        <p:spPr>
          <a:xfrm flipH="1">
            <a:off x="451475" y="621792"/>
            <a:ext cx="8424900" cy="26100"/>
          </a:xfrm>
          <a:prstGeom prst="straightConnector1">
            <a:avLst/>
          </a:prstGeom>
          <a:noFill/>
          <a:ln cap="flat" cmpd="sng" w="9525">
            <a:solidFill>
              <a:srgbClr val="A64D79"/>
            </a:solidFill>
            <a:prstDash val="solid"/>
            <a:round/>
            <a:headEnd len="med" w="med" type="none"/>
            <a:tailEnd len="med" w="med" type="none"/>
          </a:ln>
        </p:spPr>
      </p:cxnSp>
      <p:cxnSp>
        <p:nvCxnSpPr>
          <p:cNvPr id="86" name="Google Shape;86;p16"/>
          <p:cNvCxnSpPr/>
          <p:nvPr/>
        </p:nvCxnSpPr>
        <p:spPr>
          <a:xfrm flipH="1">
            <a:off x="344075" y="4793542"/>
            <a:ext cx="8487300" cy="12600"/>
          </a:xfrm>
          <a:prstGeom prst="straightConnector1">
            <a:avLst/>
          </a:prstGeom>
          <a:noFill/>
          <a:ln cap="flat" cmpd="sng" w="9525">
            <a:solidFill>
              <a:srgbClr val="A64D79"/>
            </a:solidFill>
            <a:prstDash val="solid"/>
            <a:round/>
            <a:headEnd len="med" w="med" type="none"/>
            <a:tailEnd len="med" w="med" type="none"/>
          </a:ln>
        </p:spPr>
      </p:cxnSp>
      <p:sp>
        <p:nvSpPr>
          <p:cNvPr id="87" name="Google Shape;87;p16"/>
          <p:cNvSpPr txBox="1"/>
          <p:nvPr>
            <p:ph type="title"/>
          </p:nvPr>
        </p:nvSpPr>
        <p:spPr>
          <a:xfrm>
            <a:off x="409425" y="136475"/>
            <a:ext cx="4763100" cy="393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4D79"/>
              </a:buClr>
              <a:buSzPts val="2800"/>
              <a:buNone/>
              <a:defRPr>
                <a:solidFill>
                  <a:srgbClr val="A64D79"/>
                </a:solidFill>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pic>
        <p:nvPicPr>
          <p:cNvPr id="88" name="Google Shape;88;p16"/>
          <p:cNvPicPr preferRelativeResize="0"/>
          <p:nvPr/>
        </p:nvPicPr>
        <p:blipFill>
          <a:blip r:embed="rId2">
            <a:alphaModFix/>
          </a:blip>
          <a:stretch>
            <a:fillRect/>
          </a:stretch>
        </p:blipFill>
        <p:spPr>
          <a:xfrm>
            <a:off x="1340201" y="4818950"/>
            <a:ext cx="594647" cy="313649"/>
          </a:xfrm>
          <a:prstGeom prst="rect">
            <a:avLst/>
          </a:prstGeom>
          <a:noFill/>
          <a:ln>
            <a:noFill/>
          </a:ln>
        </p:spPr>
      </p:pic>
      <p:pic>
        <p:nvPicPr>
          <p:cNvPr id="89" name="Google Shape;89;p16"/>
          <p:cNvPicPr preferRelativeResize="0"/>
          <p:nvPr/>
        </p:nvPicPr>
        <p:blipFill rotWithShape="1">
          <a:blip r:embed="rId3">
            <a:alphaModFix/>
          </a:blip>
          <a:srcRect b="16650" l="0" r="0" t="12256"/>
          <a:stretch/>
        </p:blipFill>
        <p:spPr>
          <a:xfrm>
            <a:off x="375275" y="4852088"/>
            <a:ext cx="964925" cy="247375"/>
          </a:xfrm>
          <a:prstGeom prst="rect">
            <a:avLst/>
          </a:prstGeom>
          <a:noFill/>
          <a:ln>
            <a:noFill/>
          </a:ln>
        </p:spPr>
      </p:pic>
      <p:sp>
        <p:nvSpPr>
          <p:cNvPr id="90" name="Google Shape;90;p16"/>
          <p:cNvSpPr txBox="1"/>
          <p:nvPr>
            <p:ph idx="1" type="body"/>
          </p:nvPr>
        </p:nvSpPr>
        <p:spPr>
          <a:xfrm>
            <a:off x="497975" y="797250"/>
            <a:ext cx="8331900" cy="354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666666"/>
              </a:buClr>
              <a:buSzPts val="1400"/>
              <a:buFont typeface="Nunito"/>
              <a:buChar char="●"/>
              <a:defRPr sz="1400">
                <a:solidFill>
                  <a:srgbClr val="666666"/>
                </a:solidFill>
                <a:latin typeface="Nunito"/>
                <a:ea typeface="Nunito"/>
                <a:cs typeface="Nunito"/>
                <a:sym typeface="Nunito"/>
              </a:defRPr>
            </a:lvl1pPr>
            <a:lvl2pPr indent="-317500" lvl="1" marL="9144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2pPr>
            <a:lvl3pPr indent="-317500" lvl="2" marL="13716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3pPr>
            <a:lvl4pPr indent="-317500" lvl="3" marL="18288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4pPr>
            <a:lvl5pPr indent="-317500" lvl="4" marL="22860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5pPr>
            <a:lvl6pPr indent="-317500" lvl="5" marL="27432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6pPr>
            <a:lvl7pPr indent="-317500" lvl="6" marL="32004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7pPr>
            <a:lvl8pPr indent="-317500" lvl="7" marL="36576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8pPr>
            <a:lvl9pPr indent="-317500" lvl="8" marL="4114800" rtl="0">
              <a:spcBef>
                <a:spcPts val="0"/>
              </a:spcBef>
              <a:spcAft>
                <a:spcPts val="0"/>
              </a:spcAft>
              <a:buClr>
                <a:srgbClr val="666666"/>
              </a:buClr>
              <a:buSzPts val="1400"/>
              <a:buFont typeface="Nunito"/>
              <a:buChar char="▪"/>
              <a:defRPr>
                <a:solidFill>
                  <a:srgbClr val="666666"/>
                </a:solidFill>
                <a:latin typeface="Nunito"/>
                <a:ea typeface="Nunito"/>
                <a:cs typeface="Nunito"/>
                <a:sym typeface="Nuni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ncor Layout text">
  <p:cSld name="CUSTOM_1">
    <p:spTree>
      <p:nvGrpSpPr>
        <p:cNvPr id="91" name="Shape 91"/>
        <p:cNvGrpSpPr/>
        <p:nvPr/>
      </p:nvGrpSpPr>
      <p:grpSpPr>
        <a:xfrm>
          <a:off x="0" y="0"/>
          <a:ext cx="0" cy="0"/>
          <a:chOff x="0" y="0"/>
          <a:chExt cx="0" cy="0"/>
        </a:xfrm>
      </p:grpSpPr>
      <p:sp>
        <p:nvSpPr>
          <p:cNvPr id="92" name="Google Shape;92;p17"/>
          <p:cNvSpPr txBox="1"/>
          <p:nvPr/>
        </p:nvSpPr>
        <p:spPr>
          <a:xfrm>
            <a:off x="4389583" y="4778967"/>
            <a:ext cx="54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cxnSp>
        <p:nvCxnSpPr>
          <p:cNvPr id="93" name="Google Shape;93;p17"/>
          <p:cNvCxnSpPr/>
          <p:nvPr/>
        </p:nvCxnSpPr>
        <p:spPr>
          <a:xfrm flipH="1">
            <a:off x="375275" y="602175"/>
            <a:ext cx="8424900" cy="26100"/>
          </a:xfrm>
          <a:prstGeom prst="straightConnector1">
            <a:avLst/>
          </a:prstGeom>
          <a:noFill/>
          <a:ln cap="flat" cmpd="sng" w="9525">
            <a:solidFill>
              <a:srgbClr val="666666"/>
            </a:solidFill>
            <a:prstDash val="solid"/>
            <a:round/>
            <a:headEnd len="med" w="med" type="none"/>
            <a:tailEnd len="med" w="med" type="none"/>
          </a:ln>
        </p:spPr>
      </p:cxnSp>
      <p:cxnSp>
        <p:nvCxnSpPr>
          <p:cNvPr id="94" name="Google Shape;94;p17"/>
          <p:cNvCxnSpPr/>
          <p:nvPr/>
        </p:nvCxnSpPr>
        <p:spPr>
          <a:xfrm flipH="1">
            <a:off x="451475" y="621792"/>
            <a:ext cx="8424900" cy="26100"/>
          </a:xfrm>
          <a:prstGeom prst="straightConnector1">
            <a:avLst/>
          </a:prstGeom>
          <a:noFill/>
          <a:ln cap="flat" cmpd="sng" w="9525">
            <a:solidFill>
              <a:srgbClr val="A64D79"/>
            </a:solidFill>
            <a:prstDash val="solid"/>
            <a:round/>
            <a:headEnd len="med" w="med" type="none"/>
            <a:tailEnd len="med" w="med" type="none"/>
          </a:ln>
        </p:spPr>
      </p:cxnSp>
      <p:cxnSp>
        <p:nvCxnSpPr>
          <p:cNvPr id="95" name="Google Shape;95;p17"/>
          <p:cNvCxnSpPr/>
          <p:nvPr/>
        </p:nvCxnSpPr>
        <p:spPr>
          <a:xfrm flipH="1">
            <a:off x="344075" y="4793542"/>
            <a:ext cx="8487300" cy="12600"/>
          </a:xfrm>
          <a:prstGeom prst="straightConnector1">
            <a:avLst/>
          </a:prstGeom>
          <a:noFill/>
          <a:ln cap="flat" cmpd="sng" w="9525">
            <a:solidFill>
              <a:srgbClr val="A64D79"/>
            </a:solidFill>
            <a:prstDash val="solid"/>
            <a:round/>
            <a:headEnd len="med" w="med" type="none"/>
            <a:tailEnd len="med" w="med" type="none"/>
          </a:ln>
        </p:spPr>
      </p:cxnSp>
      <p:sp>
        <p:nvSpPr>
          <p:cNvPr id="96" name="Google Shape;96;p17"/>
          <p:cNvSpPr txBox="1"/>
          <p:nvPr>
            <p:ph type="title"/>
          </p:nvPr>
        </p:nvSpPr>
        <p:spPr>
          <a:xfrm>
            <a:off x="409425" y="136475"/>
            <a:ext cx="4763100" cy="393600"/>
          </a:xfrm>
          <a:prstGeom prst="rect">
            <a:avLst/>
          </a:prstGeom>
        </p:spPr>
        <p:txBody>
          <a:bodyPr anchorCtr="0" anchor="ctr" bIns="91425" lIns="91425" spcFirstLastPara="1" rIns="91425" wrap="square" tIns="91425">
            <a:normAutofit/>
          </a:bodyPr>
          <a:lstStyle>
            <a:lvl1pPr lvl="0" rtl="0">
              <a:spcBef>
                <a:spcPts val="0"/>
              </a:spcBef>
              <a:spcAft>
                <a:spcPts val="0"/>
              </a:spcAft>
              <a:buClr>
                <a:srgbClr val="A64D79"/>
              </a:buClr>
              <a:buSzPts val="2800"/>
              <a:buNone/>
              <a:defRPr>
                <a:solidFill>
                  <a:srgbClr val="A64D79"/>
                </a:solidFill>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p:txBody>
      </p:sp>
      <p:pic>
        <p:nvPicPr>
          <p:cNvPr id="97" name="Google Shape;97;p17"/>
          <p:cNvPicPr preferRelativeResize="0"/>
          <p:nvPr/>
        </p:nvPicPr>
        <p:blipFill>
          <a:blip r:embed="rId2">
            <a:alphaModFix/>
          </a:blip>
          <a:stretch>
            <a:fillRect/>
          </a:stretch>
        </p:blipFill>
        <p:spPr>
          <a:xfrm>
            <a:off x="1340201" y="4818950"/>
            <a:ext cx="594647" cy="313649"/>
          </a:xfrm>
          <a:prstGeom prst="rect">
            <a:avLst/>
          </a:prstGeom>
          <a:noFill/>
          <a:ln>
            <a:noFill/>
          </a:ln>
        </p:spPr>
      </p:pic>
      <p:pic>
        <p:nvPicPr>
          <p:cNvPr id="98" name="Google Shape;98;p17"/>
          <p:cNvPicPr preferRelativeResize="0"/>
          <p:nvPr/>
        </p:nvPicPr>
        <p:blipFill rotWithShape="1">
          <a:blip r:embed="rId3">
            <a:alphaModFix/>
          </a:blip>
          <a:srcRect b="16650" l="0" r="0" t="12256"/>
          <a:stretch/>
        </p:blipFill>
        <p:spPr>
          <a:xfrm>
            <a:off x="375275" y="4852088"/>
            <a:ext cx="964925" cy="247375"/>
          </a:xfrm>
          <a:prstGeom prst="rect">
            <a:avLst/>
          </a:prstGeom>
          <a:noFill/>
          <a:ln>
            <a:noFill/>
          </a:ln>
        </p:spPr>
      </p:pic>
      <p:sp>
        <p:nvSpPr>
          <p:cNvPr id="99" name="Google Shape;99;p17"/>
          <p:cNvSpPr txBox="1"/>
          <p:nvPr>
            <p:ph idx="2" type="title"/>
          </p:nvPr>
        </p:nvSpPr>
        <p:spPr>
          <a:xfrm>
            <a:off x="311700" y="7396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1300"/>
              <a:buNone/>
              <a:defRPr sz="1300"/>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4600"/>
              <a:buFont typeface="Encode Sans"/>
              <a:buNone/>
              <a:defRPr b="1" sz="4600">
                <a:solidFill>
                  <a:schemeClr val="lt1"/>
                </a:solidFill>
                <a:latin typeface="Encode Sans"/>
                <a:ea typeface="Encode Sans"/>
                <a:cs typeface="Encode Sans"/>
                <a:sym typeface="Encode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 name="Google Shape;21;p3"/>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rgbClr val="F3F3F3"/>
              </a:buClr>
              <a:buSzPts val="2800"/>
              <a:buFont typeface="Encode Sans"/>
              <a:buNone/>
              <a:defRPr sz="2800">
                <a:solidFill>
                  <a:srgbClr val="F3F3F3"/>
                </a:solidFill>
                <a:latin typeface="Encode Sans"/>
                <a:ea typeface="Encode Sans"/>
                <a:cs typeface="Encode Sans"/>
                <a:sym typeface="Encode Sans"/>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 name="Google Shape;22;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23" name="Google Shape;23;p3"/>
          <p:cNvCxnSpPr/>
          <p:nvPr/>
        </p:nvCxnSpPr>
        <p:spPr>
          <a:xfrm>
            <a:off x="311708" y="1196775"/>
            <a:ext cx="8520600" cy="0"/>
          </a:xfrm>
          <a:prstGeom prst="straightConnector1">
            <a:avLst/>
          </a:prstGeom>
          <a:noFill/>
          <a:ln cap="flat" cmpd="sng" w="19050">
            <a:solidFill>
              <a:schemeClr val="lt2"/>
            </a:solidFill>
            <a:prstDash val="solid"/>
            <a:round/>
            <a:headEnd len="med" w="med" type="none"/>
            <a:tailEnd len="med" w="med" type="none"/>
          </a:ln>
        </p:spPr>
      </p:cxnSp>
      <p:pic>
        <p:nvPicPr>
          <p:cNvPr id="24" name="Google Shape;24;p3"/>
          <p:cNvPicPr preferRelativeResize="0"/>
          <p:nvPr/>
        </p:nvPicPr>
        <p:blipFill rotWithShape="1">
          <a:blip r:embed="rId3">
            <a:alphaModFix/>
          </a:blip>
          <a:srcRect b="34908" l="13018" r="11770" t="35892"/>
          <a:stretch/>
        </p:blipFill>
        <p:spPr>
          <a:xfrm>
            <a:off x="415900" y="207275"/>
            <a:ext cx="2495550" cy="968925"/>
          </a:xfrm>
          <a:prstGeom prst="rect">
            <a:avLst/>
          </a:prstGeom>
          <a:noFill/>
          <a:ln>
            <a:noFill/>
          </a:ln>
        </p:spPr>
      </p:pic>
      <p:pic>
        <p:nvPicPr>
          <p:cNvPr id="25" name="Google Shape;25;p3"/>
          <p:cNvPicPr preferRelativeResize="0"/>
          <p:nvPr/>
        </p:nvPicPr>
        <p:blipFill rotWithShape="1">
          <a:blip r:embed="rId4">
            <a:alphaModFix/>
          </a:blip>
          <a:srcRect b="26579" l="0" r="0" t="22869"/>
          <a:stretch/>
        </p:blipFill>
        <p:spPr>
          <a:xfrm>
            <a:off x="5976900" y="279013"/>
            <a:ext cx="2495549" cy="82546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a:blip r:embed="rId2">
            <a:alphaModFix/>
          </a:blip>
          <a:stretch>
            <a:fillRect/>
          </a:stretch>
        </p:blipFill>
        <p:spPr>
          <a:xfrm>
            <a:off x="0" y="0"/>
            <a:ext cx="9144000" cy="589225"/>
          </a:xfrm>
          <a:prstGeom prst="rect">
            <a:avLst/>
          </a:prstGeom>
          <a:noFill/>
          <a:ln>
            <a:noFill/>
          </a:ln>
        </p:spPr>
      </p:pic>
      <p:sp>
        <p:nvSpPr>
          <p:cNvPr id="28" name="Google Shape;28;p4"/>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30" name="Google Shape;30;p4"/>
          <p:cNvCxnSpPr/>
          <p:nvPr/>
        </p:nvCxnSpPr>
        <p:spPr>
          <a:xfrm>
            <a:off x="396358" y="4649935"/>
            <a:ext cx="8520600" cy="0"/>
          </a:xfrm>
          <a:prstGeom prst="straightConnector1">
            <a:avLst/>
          </a:prstGeom>
          <a:noFill/>
          <a:ln cap="flat" cmpd="sng" w="9525">
            <a:solidFill>
              <a:srgbClr val="000000"/>
            </a:solidFill>
            <a:prstDash val="solid"/>
            <a:round/>
            <a:headEnd len="med" w="med" type="none"/>
            <a:tailEnd len="med" w="med" type="none"/>
          </a:ln>
        </p:spPr>
      </p:cxnSp>
      <p:pic>
        <p:nvPicPr>
          <p:cNvPr id="31" name="Google Shape;31;p4"/>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sp>
        <p:nvSpPr>
          <p:cNvPr id="32" name="Google Shape;32;p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lvl1pPr indent="-342900" lvl="0" marL="457200" rtl="0">
              <a:lnSpc>
                <a:spcPct val="150000"/>
              </a:lnSpc>
              <a:spcBef>
                <a:spcPts val="0"/>
              </a:spcBef>
              <a:spcAft>
                <a:spcPts val="0"/>
              </a:spcAft>
              <a:buClr>
                <a:srgbClr val="674EA7"/>
              </a:buClr>
              <a:buSzPts val="1800"/>
              <a:buChar char="●"/>
              <a:defRPr>
                <a:solidFill>
                  <a:srgbClr val="674EA7"/>
                </a:solidFill>
              </a:defRPr>
            </a:lvl1pPr>
            <a:lvl2pPr indent="-317500" lvl="1" marL="914400" rtl="0">
              <a:lnSpc>
                <a:spcPct val="150000"/>
              </a:lnSpc>
              <a:spcBef>
                <a:spcPts val="0"/>
              </a:spcBef>
              <a:spcAft>
                <a:spcPts val="0"/>
              </a:spcAft>
              <a:buSzPts val="1400"/>
              <a:buChar char="○"/>
              <a:defRPr/>
            </a:lvl2pPr>
            <a:lvl3pPr indent="-317500" lvl="2" marL="1371600" rtl="0">
              <a:lnSpc>
                <a:spcPct val="150000"/>
              </a:lnSpc>
              <a:spcBef>
                <a:spcPts val="0"/>
              </a:spcBef>
              <a:spcAft>
                <a:spcPts val="0"/>
              </a:spcAft>
              <a:buSzPts val="1400"/>
              <a:buChar char="■"/>
              <a:defRPr/>
            </a:lvl3pPr>
            <a:lvl4pPr indent="-317500" lvl="3" marL="1828800" rtl="0">
              <a:lnSpc>
                <a:spcPct val="150000"/>
              </a:lnSpc>
              <a:spcBef>
                <a:spcPts val="0"/>
              </a:spcBef>
              <a:spcAft>
                <a:spcPts val="0"/>
              </a:spcAft>
              <a:buSzPts val="1400"/>
              <a:buChar char="□"/>
              <a:defRPr/>
            </a:lvl4pPr>
            <a:lvl5pPr indent="-317500" lvl="4" marL="2286000" rtl="0">
              <a:lnSpc>
                <a:spcPct val="150000"/>
              </a:lnSpc>
              <a:spcBef>
                <a:spcPts val="0"/>
              </a:spcBef>
              <a:spcAft>
                <a:spcPts val="0"/>
              </a:spcAft>
              <a:buSzPts val="1400"/>
              <a:buChar char="▸"/>
              <a:defRPr/>
            </a:lvl5pPr>
            <a:lvl6pPr indent="-317500" lvl="5" marL="2743200" rtl="0">
              <a:lnSpc>
                <a:spcPct val="150000"/>
              </a:lnSpc>
              <a:spcBef>
                <a:spcPts val="0"/>
              </a:spcBef>
              <a:spcAft>
                <a:spcPts val="0"/>
              </a:spcAft>
              <a:buSzPts val="1400"/>
              <a:buChar char="▹"/>
              <a:defRPr/>
            </a:lvl6pPr>
            <a:lvl7pPr indent="-317500" lvl="6" marL="3200400" rtl="0">
              <a:lnSpc>
                <a:spcPct val="150000"/>
              </a:lnSpc>
              <a:spcBef>
                <a:spcPts val="0"/>
              </a:spcBef>
              <a:spcAft>
                <a:spcPts val="0"/>
              </a:spcAft>
              <a:buSzPts val="1400"/>
              <a:buChar char="◆"/>
              <a:defRPr/>
            </a:lvl7pPr>
            <a:lvl8pPr indent="-317500" lvl="7" marL="3657600" rtl="0">
              <a:lnSpc>
                <a:spcPct val="150000"/>
              </a:lnSpc>
              <a:spcBef>
                <a:spcPts val="0"/>
              </a:spcBef>
              <a:spcAft>
                <a:spcPts val="0"/>
              </a:spcAft>
              <a:buSzPts val="1400"/>
              <a:buChar char="◇"/>
              <a:defRPr/>
            </a:lvl8pPr>
            <a:lvl9pPr indent="-317500" lvl="8" marL="4114800" rtl="0">
              <a:lnSpc>
                <a:spcPct val="150000"/>
              </a:lnSpc>
              <a:spcBef>
                <a:spcPts val="0"/>
              </a:spcBef>
              <a:spcAft>
                <a:spcPts val="0"/>
              </a:spcAft>
              <a:buSzPts val="1400"/>
              <a:buChar char="▪"/>
              <a:defRPr/>
            </a:lvl9pPr>
          </a:lstStyle>
          <a:p/>
        </p:txBody>
      </p:sp>
      <p:pic>
        <p:nvPicPr>
          <p:cNvPr id="33" name="Google Shape;33;p4"/>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0" y="0"/>
            <a:ext cx="9144000" cy="596150"/>
          </a:xfrm>
          <a:prstGeom prst="rect">
            <a:avLst/>
          </a:prstGeom>
          <a:noFill/>
          <a:ln>
            <a:noFill/>
          </a:ln>
        </p:spPr>
      </p:pic>
      <p:sp>
        <p:nvSpPr>
          <p:cNvPr id="36" name="Google Shape;36;p5"/>
          <p:cNvSpPr txBox="1"/>
          <p:nvPr>
            <p:ph type="title"/>
          </p:nvPr>
        </p:nvSpPr>
        <p:spPr>
          <a:xfrm>
            <a:off x="311700" y="76600"/>
            <a:ext cx="8520600" cy="4602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7" name="Google Shape;3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cxnSp>
        <p:nvCxnSpPr>
          <p:cNvPr id="38" name="Google Shape;38;p5"/>
          <p:cNvCxnSpPr/>
          <p:nvPr/>
        </p:nvCxnSpPr>
        <p:spPr>
          <a:xfrm>
            <a:off x="396358" y="4656815"/>
            <a:ext cx="8520600" cy="0"/>
          </a:xfrm>
          <a:prstGeom prst="straightConnector1">
            <a:avLst/>
          </a:prstGeom>
          <a:noFill/>
          <a:ln cap="flat" cmpd="sng" w="9525">
            <a:solidFill>
              <a:srgbClr val="000000"/>
            </a:solidFill>
            <a:prstDash val="solid"/>
            <a:round/>
            <a:headEnd len="med" w="med" type="none"/>
            <a:tailEnd len="med" w="med" type="none"/>
          </a:ln>
        </p:spPr>
      </p:cxnSp>
      <p:pic>
        <p:nvPicPr>
          <p:cNvPr id="39" name="Google Shape;39;p5"/>
          <p:cNvPicPr preferRelativeResize="0"/>
          <p:nvPr/>
        </p:nvPicPr>
        <p:blipFill rotWithShape="1">
          <a:blip r:embed="rId3">
            <a:alphaModFix/>
          </a:blip>
          <a:srcRect b="8592" l="0" r="0" t="0"/>
          <a:stretch/>
        </p:blipFill>
        <p:spPr>
          <a:xfrm>
            <a:off x="500550" y="4663225"/>
            <a:ext cx="1158451" cy="442227"/>
          </a:xfrm>
          <a:prstGeom prst="rect">
            <a:avLst/>
          </a:prstGeom>
          <a:noFill/>
          <a:ln>
            <a:noFill/>
          </a:ln>
        </p:spPr>
      </p:pic>
      <p:pic>
        <p:nvPicPr>
          <p:cNvPr id="40" name="Google Shape;40;p5"/>
          <p:cNvPicPr preferRelativeResize="0"/>
          <p:nvPr/>
        </p:nvPicPr>
        <p:blipFill>
          <a:blip r:embed="rId4">
            <a:alphaModFix/>
          </a:blip>
          <a:stretch>
            <a:fillRect/>
          </a:stretch>
        </p:blipFill>
        <p:spPr>
          <a:xfrm>
            <a:off x="1690968" y="4679766"/>
            <a:ext cx="1220144" cy="44223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1" name="Shape 41"/>
        <p:cNvGrpSpPr/>
        <p:nvPr/>
      </p:nvGrpSpPr>
      <p:grpSpPr>
        <a:xfrm>
          <a:off x="0" y="0"/>
          <a:ext cx="0" cy="0"/>
          <a:chOff x="0" y="0"/>
          <a:chExt cx="0" cy="0"/>
        </a:xfrm>
      </p:grpSpPr>
      <p:sp>
        <p:nvSpPr>
          <p:cNvPr id="42" name="Google Shape;42;p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1">
  <p:cSld name="SECTION_HEADER_1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 name="Google Shape;4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sp>
        <p:nvSpPr>
          <p:cNvPr id="48" name="Google Shape;48;p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674EA7"/>
              </a:buClr>
              <a:buSzPts val="1400"/>
              <a:buChar char="●"/>
              <a:defRPr sz="1400">
                <a:solidFill>
                  <a:srgbClr val="674EA7"/>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8"/>
          <p:cNvPicPr preferRelativeResize="0"/>
          <p:nvPr/>
        </p:nvPicPr>
        <p:blipFill>
          <a:blip r:embed="rId2">
            <a:alphaModFix/>
          </a:blip>
          <a:stretch>
            <a:fillRect/>
          </a:stretch>
        </p:blipFill>
        <p:spPr>
          <a:xfrm>
            <a:off x="0" y="0"/>
            <a:ext cx="9144000" cy="758351"/>
          </a:xfrm>
          <a:prstGeom prst="rect">
            <a:avLst/>
          </a:prstGeom>
          <a:noFill/>
          <a:ln>
            <a:noFill/>
          </a:ln>
        </p:spPr>
      </p:pic>
      <p:sp>
        <p:nvSpPr>
          <p:cNvPr id="52" name="Google Shape;52;p8"/>
          <p:cNvSpPr txBox="1"/>
          <p:nvPr>
            <p:ph type="title"/>
          </p:nvPr>
        </p:nvSpPr>
        <p:spPr>
          <a:xfrm>
            <a:off x="311700" y="76600"/>
            <a:ext cx="8520600" cy="61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000"/>
              <a:buNone/>
              <a:defRPr sz="3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Encode Sans"/>
              <a:buNone/>
              <a:defRPr b="1" sz="2800">
                <a:solidFill>
                  <a:schemeClr val="dk1"/>
                </a:solidFill>
                <a:latin typeface="Encode Sans"/>
                <a:ea typeface="Encode Sans"/>
                <a:cs typeface="Encode Sans"/>
                <a:sym typeface="Encode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Encode Sans SemiBold"/>
              <a:buChar char="●"/>
              <a:defRPr sz="1800">
                <a:solidFill>
                  <a:schemeClr val="dk2"/>
                </a:solidFill>
                <a:latin typeface="Encode Sans SemiBold"/>
                <a:ea typeface="Encode Sans SemiBold"/>
                <a:cs typeface="Encode Sans SemiBold"/>
                <a:sym typeface="Encode Sans SemiBold"/>
              </a:defRPr>
            </a:lvl1pPr>
            <a:lvl2pPr indent="-317500" lvl="1" marL="914400">
              <a:lnSpc>
                <a:spcPct val="115000"/>
              </a:lnSpc>
              <a:spcBef>
                <a:spcPts val="0"/>
              </a:spcBef>
              <a:spcAft>
                <a:spcPts val="0"/>
              </a:spcAft>
              <a:buClr>
                <a:schemeClr val="dk2"/>
              </a:buClr>
              <a:buSzPts val="1400"/>
              <a:buFont typeface="Encode Sans"/>
              <a:buChar char="○"/>
              <a:defRPr>
                <a:solidFill>
                  <a:schemeClr val="dk2"/>
                </a:solidFill>
                <a:latin typeface="Encode Sans"/>
                <a:ea typeface="Encode Sans"/>
                <a:cs typeface="Encode Sans"/>
                <a:sym typeface="Encode Sans"/>
              </a:defRPr>
            </a:lvl2pPr>
            <a:lvl3pPr indent="-317500" lvl="2" marL="1371600">
              <a:lnSpc>
                <a:spcPct val="115000"/>
              </a:lnSpc>
              <a:spcBef>
                <a:spcPts val="0"/>
              </a:spcBef>
              <a:spcAft>
                <a:spcPts val="0"/>
              </a:spcAft>
              <a:buClr>
                <a:schemeClr val="dk2"/>
              </a:buClr>
              <a:buSzPts val="1400"/>
              <a:buFont typeface="IBM Plex Mono"/>
              <a:buChar char="■"/>
              <a:defRPr>
                <a:solidFill>
                  <a:schemeClr val="dk2"/>
                </a:solidFill>
                <a:latin typeface="IBM Plex Mono"/>
                <a:ea typeface="IBM Plex Mono"/>
                <a:cs typeface="IBM Plex Mono"/>
                <a:sym typeface="IBM Plex Mono"/>
              </a:defRPr>
            </a:lvl3pPr>
            <a:lvl4pPr indent="-317500" lvl="3" marL="1828800">
              <a:lnSpc>
                <a:spcPct val="115000"/>
              </a:lnSpc>
              <a:spcBef>
                <a:spcPts val="0"/>
              </a:spcBef>
              <a:spcAft>
                <a:spcPts val="0"/>
              </a:spcAft>
              <a:buClr>
                <a:schemeClr val="dk2"/>
              </a:buClr>
              <a:buSzPts val="1400"/>
              <a:buFont typeface="IBM Plex Mono Light"/>
              <a:buChar char="□"/>
              <a:defRPr>
                <a:solidFill>
                  <a:schemeClr val="dk2"/>
                </a:solidFill>
                <a:latin typeface="IBM Plex Mono Light"/>
                <a:ea typeface="IBM Plex Mono Light"/>
                <a:cs typeface="IBM Plex Mono Light"/>
                <a:sym typeface="IBM Plex Mono Light"/>
              </a:defRPr>
            </a:lvl4pPr>
            <a:lvl5pPr indent="-317500" lvl="4" marL="2286000">
              <a:lnSpc>
                <a:spcPct val="115000"/>
              </a:lnSpc>
              <a:spcBef>
                <a:spcPts val="0"/>
              </a:spcBef>
              <a:spcAft>
                <a:spcPts val="0"/>
              </a:spcAft>
              <a:buClr>
                <a:schemeClr val="dk2"/>
              </a:buClr>
              <a:buSzPts val="1400"/>
              <a:buFont typeface="IBM Plex Mono ExtraLight"/>
              <a:buChar char="▸"/>
              <a:defRPr>
                <a:solidFill>
                  <a:schemeClr val="dk2"/>
                </a:solidFill>
                <a:latin typeface="IBM Plex Mono ExtraLight"/>
                <a:ea typeface="IBM Plex Mono ExtraLight"/>
                <a:cs typeface="IBM Plex Mono ExtraLight"/>
                <a:sym typeface="IBM Plex Mono ExtraLight"/>
              </a:defRPr>
            </a:lvl5pPr>
            <a:lvl6pPr indent="-317500" lvl="5" marL="27432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6pPr>
            <a:lvl7pPr indent="-317500" lvl="6" marL="32004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7pPr>
            <a:lvl8pPr indent="-317500" lvl="7" marL="36576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8pPr>
            <a:lvl9pPr indent="-317500" lvl="8" marL="4114800">
              <a:lnSpc>
                <a:spcPct val="115000"/>
              </a:lnSpc>
              <a:spcBef>
                <a:spcPts val="0"/>
              </a:spcBef>
              <a:spcAft>
                <a:spcPts val="0"/>
              </a:spcAft>
              <a:buClr>
                <a:schemeClr val="dk2"/>
              </a:buClr>
              <a:buSzPts val="1400"/>
              <a:buFont typeface="IBM Plex Mono Thin"/>
              <a:buChar char="▪"/>
              <a:defRPr>
                <a:solidFill>
                  <a:schemeClr val="dk2"/>
                </a:solidFill>
                <a:latin typeface="IBM Plex Mono Thin"/>
                <a:ea typeface="IBM Plex Mono Thin"/>
                <a:cs typeface="IBM Plex Mono Thin"/>
                <a:sym typeface="IBM Plex Mono Thin"/>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10.png"/><Relationship Id="rId7" Type="http://schemas.openxmlformats.org/officeDocument/2006/relationships/image" Target="../media/image27.png"/><Relationship Id="rId8"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18.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26.png"/><Relationship Id="rId5" Type="http://schemas.openxmlformats.org/officeDocument/2006/relationships/image" Target="../media/image44.png"/><Relationship Id="rId6" Type="http://schemas.openxmlformats.org/officeDocument/2006/relationships/image" Target="../media/image34.png"/><Relationship Id="rId7" Type="http://schemas.openxmlformats.org/officeDocument/2006/relationships/image" Target="../media/image37.png"/><Relationship Id="rId8"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10.png"/><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8.png"/><Relationship Id="rId4" Type="http://schemas.openxmlformats.org/officeDocument/2006/relationships/image" Target="../media/image60.png"/><Relationship Id="rId5"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4.png"/><Relationship Id="rId4" Type="http://schemas.openxmlformats.org/officeDocument/2006/relationships/image" Target="../media/image56.png"/><Relationship Id="rId5" Type="http://schemas.openxmlformats.org/officeDocument/2006/relationships/image" Target="../media/image46.png"/><Relationship Id="rId6" Type="http://schemas.openxmlformats.org/officeDocument/2006/relationships/image" Target="../media/image54.png"/><Relationship Id="rId7"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85.png"/><Relationship Id="rId5"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6.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0.png"/><Relationship Id="rId4" Type="http://schemas.openxmlformats.org/officeDocument/2006/relationships/image" Target="../media/image73.png"/><Relationship Id="rId5" Type="http://schemas.openxmlformats.org/officeDocument/2006/relationships/image" Target="../media/image79.png"/><Relationship Id="rId6"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9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8.png"/><Relationship Id="rId4" Type="http://schemas.openxmlformats.org/officeDocument/2006/relationships/image" Target="../media/image74.png"/><Relationship Id="rId5"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2.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7.jpg"/><Relationship Id="rId4" Type="http://schemas.openxmlformats.org/officeDocument/2006/relationships/image" Target="../media/image88.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0.png"/><Relationship Id="rId4" Type="http://schemas.openxmlformats.org/officeDocument/2006/relationships/image" Target="../media/image100.png"/><Relationship Id="rId5" Type="http://schemas.openxmlformats.org/officeDocument/2006/relationships/image" Target="../media/image101.png"/><Relationship Id="rId6" Type="http://schemas.openxmlformats.org/officeDocument/2006/relationships/image" Target="../media/image103.png"/><Relationship Id="rId7"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98.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4.jp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10.png"/><Relationship Id="rId4" Type="http://schemas.openxmlformats.org/officeDocument/2006/relationships/image" Target="../media/image113.png"/><Relationship Id="rId5" Type="http://schemas.openxmlformats.org/officeDocument/2006/relationships/image" Target="../media/image107.png"/><Relationship Id="rId6"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0.png"/><Relationship Id="rId4" Type="http://schemas.openxmlformats.org/officeDocument/2006/relationships/image" Target="../media/image109.png"/><Relationship Id="rId5" Type="http://schemas.openxmlformats.org/officeDocument/2006/relationships/image" Target="../media/image1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06.png"/><Relationship Id="rId4" Type="http://schemas.openxmlformats.org/officeDocument/2006/relationships/image" Target="../media/image122.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6.png"/><Relationship Id="rId4" Type="http://schemas.openxmlformats.org/officeDocument/2006/relationships/image" Target="../media/image1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9.png"/><Relationship Id="rId4" Type="http://schemas.openxmlformats.org/officeDocument/2006/relationships/image" Target="../media/image130.png"/><Relationship Id="rId5" Type="http://schemas.openxmlformats.org/officeDocument/2006/relationships/image" Target="../media/image121.png"/><Relationship Id="rId6" Type="http://schemas.openxmlformats.org/officeDocument/2006/relationships/image" Target="../media/image128.png"/><Relationship Id="rId7" Type="http://schemas.openxmlformats.org/officeDocument/2006/relationships/image" Target="../media/image1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29.png"/><Relationship Id="rId4" Type="http://schemas.openxmlformats.org/officeDocument/2006/relationships/image" Target="../media/image1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24.png"/><Relationship Id="rId4" Type="http://schemas.openxmlformats.org/officeDocument/2006/relationships/image" Target="../media/image67.png"/><Relationship Id="rId5" Type="http://schemas.openxmlformats.org/officeDocument/2006/relationships/image" Target="../media/image134.png"/><Relationship Id="rId6" Type="http://schemas.openxmlformats.org/officeDocument/2006/relationships/image" Target="../media/image1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32.png"/><Relationship Id="rId4" Type="http://schemas.openxmlformats.org/officeDocument/2006/relationships/image" Target="../media/image138.png"/><Relationship Id="rId5" Type="http://schemas.openxmlformats.org/officeDocument/2006/relationships/image" Target="../media/image1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33.png"/><Relationship Id="rId4" Type="http://schemas.openxmlformats.org/officeDocument/2006/relationships/image" Target="../media/image142.png"/><Relationship Id="rId5" Type="http://schemas.openxmlformats.org/officeDocument/2006/relationships/image" Target="../media/image1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56.png"/><Relationship Id="rId4" Type="http://schemas.openxmlformats.org/officeDocument/2006/relationships/image" Target="../media/image136.png"/><Relationship Id="rId5" Type="http://schemas.openxmlformats.org/officeDocument/2006/relationships/image" Target="../media/image145.png"/><Relationship Id="rId6" Type="http://schemas.openxmlformats.org/officeDocument/2006/relationships/image" Target="../media/image1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56.png"/><Relationship Id="rId4" Type="http://schemas.openxmlformats.org/officeDocument/2006/relationships/image" Target="../media/image136.png"/><Relationship Id="rId5" Type="http://schemas.openxmlformats.org/officeDocument/2006/relationships/image" Target="../media/image145.png"/><Relationship Id="rId6" Type="http://schemas.openxmlformats.org/officeDocument/2006/relationships/image" Target="../media/image150.png"/><Relationship Id="rId7" Type="http://schemas.openxmlformats.org/officeDocument/2006/relationships/image" Target="../media/image14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44.png"/><Relationship Id="rId4" Type="http://schemas.openxmlformats.org/officeDocument/2006/relationships/image" Target="../media/image149.png"/><Relationship Id="rId5" Type="http://schemas.openxmlformats.org/officeDocument/2006/relationships/image" Target="../media/image147.png"/><Relationship Id="rId6" Type="http://schemas.openxmlformats.org/officeDocument/2006/relationships/image" Target="../media/image160.png"/><Relationship Id="rId7" Type="http://schemas.openxmlformats.org/officeDocument/2006/relationships/image" Target="../media/image1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53.png"/><Relationship Id="rId4" Type="http://schemas.openxmlformats.org/officeDocument/2006/relationships/image" Target="../media/image162.png"/><Relationship Id="rId5" Type="http://schemas.openxmlformats.org/officeDocument/2006/relationships/image" Target="../media/image164.png"/><Relationship Id="rId6" Type="http://schemas.openxmlformats.org/officeDocument/2006/relationships/image" Target="../media/image142.png"/></Relationships>
</file>

<file path=ppt/slides/_rels/slide95.xml.rels><?xml version="1.0" encoding="UTF-8" standalone="yes"?><Relationships xmlns="http://schemas.openxmlformats.org/package/2006/relationships"><Relationship Id="rId11" Type="http://schemas.openxmlformats.org/officeDocument/2006/relationships/image" Target="../media/image158.png"/><Relationship Id="rId10" Type="http://schemas.openxmlformats.org/officeDocument/2006/relationships/image" Target="../media/image157.png"/><Relationship Id="rId12" Type="http://schemas.openxmlformats.org/officeDocument/2006/relationships/image" Target="../media/image165.png"/><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1.png"/><Relationship Id="rId5" Type="http://schemas.openxmlformats.org/officeDocument/2006/relationships/image" Target="../media/image163.png"/><Relationship Id="rId6" Type="http://schemas.openxmlformats.org/officeDocument/2006/relationships/image" Target="../media/image155.png"/><Relationship Id="rId7" Type="http://schemas.openxmlformats.org/officeDocument/2006/relationships/image" Target="../media/image161.png"/><Relationship Id="rId8" Type="http://schemas.openxmlformats.org/officeDocument/2006/relationships/image" Target="../media/image1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59.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lnSpc>
                <a:spcPct val="120000"/>
              </a:lnSpc>
              <a:spcBef>
                <a:spcPts val="0"/>
              </a:spcBef>
              <a:spcAft>
                <a:spcPts val="0"/>
              </a:spcAft>
              <a:buNone/>
            </a:pPr>
            <a:r>
              <a:rPr lang="en">
                <a:solidFill>
                  <a:srgbClr val="FFFFFF"/>
                </a:solidFill>
              </a:rPr>
              <a:t>Módulo 2 - Ciencia de Datos </a:t>
            </a:r>
            <a:endParaRPr/>
          </a:p>
        </p:txBody>
      </p:sp>
      <p:sp>
        <p:nvSpPr>
          <p:cNvPr id="105" name="Google Shape;105;p18"/>
          <p:cNvSpPr txBox="1"/>
          <p:nvPr>
            <p:ph idx="1" type="subTitle"/>
          </p:nvPr>
        </p:nvSpPr>
        <p:spPr>
          <a:xfrm>
            <a:off x="353725" y="2843650"/>
            <a:ext cx="8520600" cy="792600"/>
          </a:xfrm>
          <a:prstGeom prst="rect">
            <a:avLst/>
          </a:prstGeom>
        </p:spPr>
        <p:txBody>
          <a:bodyPr anchorCtr="0" anchor="t" bIns="91425" lIns="91425" spcFirstLastPara="1" rIns="91425" wrap="square" tIns="91425">
            <a:noAutofit/>
          </a:bodyPr>
          <a:lstStyle/>
          <a:p>
            <a:pPr indent="0" lvl="0" marL="0" rtl="0" algn="ctr">
              <a:lnSpc>
                <a:spcPct val="120000"/>
              </a:lnSpc>
              <a:spcBef>
                <a:spcPts val="0"/>
              </a:spcBef>
              <a:spcAft>
                <a:spcPts val="0"/>
              </a:spcAft>
              <a:buClr>
                <a:schemeClr val="dk1"/>
              </a:buClr>
              <a:buSzPts val="1100"/>
              <a:buFont typeface="Arial"/>
              <a:buNone/>
            </a:pPr>
            <a:r>
              <a:rPr lang="en" sz="2600">
                <a:solidFill>
                  <a:srgbClr val="F3F3F3"/>
                </a:solidFill>
              </a:rPr>
              <a:t>Semana </a:t>
            </a:r>
            <a:r>
              <a:rPr lang="en" sz="2600"/>
              <a:t>2</a:t>
            </a:r>
            <a:r>
              <a:rPr lang="en" sz="2600">
                <a:solidFill>
                  <a:srgbClr val="F3F3F3"/>
                </a:solidFill>
              </a:rPr>
              <a:t>.</a:t>
            </a:r>
            <a:r>
              <a:rPr lang="en" sz="2600"/>
              <a:t> </a:t>
            </a:r>
            <a:r>
              <a:rPr lang="en" sz="2600">
                <a:solidFill>
                  <a:srgbClr val="F3F3F3"/>
                </a:solidFill>
              </a:rPr>
              <a:t>Elementos de matemática y probabilidad</a:t>
            </a:r>
            <a:br>
              <a:rPr lang="en" sz="2600">
                <a:solidFill>
                  <a:srgbClr val="F3F3F3"/>
                </a:solidFill>
              </a:rPr>
            </a:br>
            <a:r>
              <a:rPr lang="en" sz="2600">
                <a:solidFill>
                  <a:srgbClr val="F3F3F3"/>
                </a:solidFill>
              </a:rPr>
              <a:t>Notebook</a:t>
            </a:r>
            <a:endParaRPr sz="2600">
              <a:solidFill>
                <a:srgbClr val="F3F3F3"/>
              </a:solidFill>
            </a:endParaRPr>
          </a:p>
          <a:p>
            <a:pPr indent="0" lvl="0" marL="0" rtl="0" algn="l">
              <a:spcBef>
                <a:spcPts val="0"/>
              </a:spcBef>
              <a:spcAft>
                <a:spcPts val="0"/>
              </a:spcAft>
              <a:buNone/>
            </a:pPr>
            <a:r>
              <a:t/>
            </a:r>
            <a:endParaRPr/>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Image" id="197" name="Google Shape;197;p27"/>
          <p:cNvPicPr preferRelativeResize="0"/>
          <p:nvPr/>
        </p:nvPicPr>
        <p:blipFill rotWithShape="1">
          <a:blip r:embed="rId3">
            <a:alphaModFix/>
          </a:blip>
          <a:srcRect b="11487" l="7114" r="0" t="15895"/>
          <a:stretch/>
        </p:blipFill>
        <p:spPr>
          <a:xfrm>
            <a:off x="1013025" y="1853750"/>
            <a:ext cx="4699325" cy="3213550"/>
          </a:xfrm>
          <a:prstGeom prst="rect">
            <a:avLst/>
          </a:prstGeom>
          <a:noFill/>
          <a:ln>
            <a:noFill/>
          </a:ln>
        </p:spPr>
      </p:pic>
      <p:cxnSp>
        <p:nvCxnSpPr>
          <p:cNvPr id="198" name="Google Shape;198;p27"/>
          <p:cNvCxnSpPr/>
          <p:nvPr/>
        </p:nvCxnSpPr>
        <p:spPr>
          <a:xfrm flipH="1">
            <a:off x="1474875" y="2614225"/>
            <a:ext cx="3800400" cy="1687200"/>
          </a:xfrm>
          <a:prstGeom prst="straightConnector1">
            <a:avLst/>
          </a:prstGeom>
          <a:noFill/>
          <a:ln cap="flat" cmpd="sng" w="19050">
            <a:solidFill>
              <a:srgbClr val="FF0000"/>
            </a:solidFill>
            <a:prstDash val="solid"/>
            <a:round/>
            <a:headEnd len="med" w="med" type="none"/>
            <a:tailEnd len="med" w="med" type="none"/>
          </a:ln>
        </p:spPr>
      </p:cxnSp>
      <p:sp>
        <p:nvSpPr>
          <p:cNvPr id="199" name="Google Shape;199;p27"/>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grpSp>
        <p:nvGrpSpPr>
          <p:cNvPr id="200" name="Google Shape;200;p27"/>
          <p:cNvGrpSpPr/>
          <p:nvPr/>
        </p:nvGrpSpPr>
        <p:grpSpPr>
          <a:xfrm>
            <a:off x="253350" y="2788925"/>
            <a:ext cx="4468574" cy="247775"/>
            <a:chOff x="-123489" y="289029"/>
            <a:chExt cx="6925874" cy="469894"/>
          </a:xfrm>
        </p:grpSpPr>
        <p:pic>
          <p:nvPicPr>
            <p:cNvPr descr="Image" id="201" name="Google Shape;201;p27"/>
            <p:cNvPicPr preferRelativeResize="0"/>
            <p:nvPr/>
          </p:nvPicPr>
          <p:blipFill rotWithShape="1">
            <a:blip r:embed="rId4">
              <a:alphaModFix/>
            </a:blip>
            <a:srcRect b="0" l="0" r="0" t="0"/>
            <a:stretch/>
          </p:blipFill>
          <p:spPr>
            <a:xfrm>
              <a:off x="-123489" y="289029"/>
              <a:ext cx="1636082" cy="469894"/>
            </a:xfrm>
            <a:prstGeom prst="rect">
              <a:avLst/>
            </a:prstGeom>
            <a:noFill/>
            <a:ln>
              <a:noFill/>
            </a:ln>
          </p:spPr>
        </p:pic>
        <p:cxnSp>
          <p:nvCxnSpPr>
            <p:cNvPr id="202" name="Google Shape;202;p27"/>
            <p:cNvCxnSpPr/>
            <p:nvPr/>
          </p:nvCxnSpPr>
          <p:spPr>
            <a:xfrm>
              <a:off x="1787586" y="474806"/>
              <a:ext cx="5014800" cy="5100"/>
            </a:xfrm>
            <a:prstGeom prst="straightConnector1">
              <a:avLst/>
            </a:prstGeom>
            <a:noFill/>
            <a:ln cap="flat" cmpd="sng" w="38100">
              <a:solidFill>
                <a:srgbClr val="6AA84F"/>
              </a:solidFill>
              <a:prstDash val="solid"/>
              <a:miter lim="400000"/>
              <a:headEnd len="sm" w="sm" type="none"/>
              <a:tailEnd len="sm" w="sm" type="none"/>
            </a:ln>
          </p:spPr>
        </p:cxnSp>
      </p:grpSp>
      <p:grpSp>
        <p:nvGrpSpPr>
          <p:cNvPr id="203" name="Google Shape;203;p27"/>
          <p:cNvGrpSpPr/>
          <p:nvPr/>
        </p:nvGrpSpPr>
        <p:grpSpPr>
          <a:xfrm>
            <a:off x="1159951" y="2162212"/>
            <a:ext cx="3562437" cy="164032"/>
            <a:chOff x="0" y="-144510"/>
            <a:chExt cx="6083397" cy="311079"/>
          </a:xfrm>
        </p:grpSpPr>
        <p:pic>
          <p:nvPicPr>
            <p:cNvPr descr="Image" id="204" name="Google Shape;204;p27"/>
            <p:cNvPicPr preferRelativeResize="0"/>
            <p:nvPr/>
          </p:nvPicPr>
          <p:blipFill rotWithShape="1">
            <a:blip r:embed="rId5">
              <a:alphaModFix/>
            </a:blip>
            <a:srcRect b="0" l="0" r="0" t="0"/>
            <a:stretch/>
          </p:blipFill>
          <p:spPr>
            <a:xfrm>
              <a:off x="0" y="-144510"/>
              <a:ext cx="381000" cy="304800"/>
            </a:xfrm>
            <a:prstGeom prst="rect">
              <a:avLst/>
            </a:prstGeom>
            <a:noFill/>
            <a:ln cap="flat" cmpd="sng" w="9525">
              <a:solidFill>
                <a:schemeClr val="lt1"/>
              </a:solidFill>
              <a:prstDash val="solid"/>
              <a:round/>
              <a:headEnd len="sm" w="sm" type="none"/>
              <a:tailEnd len="sm" w="sm" type="none"/>
            </a:ln>
          </p:spPr>
        </p:pic>
        <p:cxnSp>
          <p:nvCxnSpPr>
            <p:cNvPr id="205" name="Google Shape;205;p27"/>
            <p:cNvCxnSpPr/>
            <p:nvPr/>
          </p:nvCxnSpPr>
          <p:spPr>
            <a:xfrm>
              <a:off x="558297" y="154569"/>
              <a:ext cx="5525100" cy="12000"/>
            </a:xfrm>
            <a:prstGeom prst="straightConnector1">
              <a:avLst/>
            </a:prstGeom>
            <a:noFill/>
            <a:ln cap="flat" cmpd="sng" w="38100">
              <a:solidFill>
                <a:schemeClr val="lt1"/>
              </a:solidFill>
              <a:prstDash val="solid"/>
              <a:miter lim="400000"/>
              <a:headEnd len="sm" w="sm" type="none"/>
              <a:tailEnd len="sm" w="sm" type="none"/>
            </a:ln>
          </p:spPr>
        </p:cxnSp>
      </p:grpSp>
      <p:grpSp>
        <p:nvGrpSpPr>
          <p:cNvPr id="206" name="Google Shape;206;p27"/>
          <p:cNvGrpSpPr/>
          <p:nvPr/>
        </p:nvGrpSpPr>
        <p:grpSpPr>
          <a:xfrm>
            <a:off x="4547616" y="2314625"/>
            <a:ext cx="294669" cy="2525982"/>
            <a:chOff x="-216754" y="-1879768"/>
            <a:chExt cx="419100" cy="3898722"/>
          </a:xfrm>
        </p:grpSpPr>
        <p:pic>
          <p:nvPicPr>
            <p:cNvPr descr="Image" id="207" name="Google Shape;207;p27"/>
            <p:cNvPicPr preferRelativeResize="0"/>
            <p:nvPr/>
          </p:nvPicPr>
          <p:blipFill rotWithShape="1">
            <a:blip r:embed="rId6">
              <a:alphaModFix/>
            </a:blip>
            <a:srcRect b="0" l="0" r="0" t="0"/>
            <a:stretch/>
          </p:blipFill>
          <p:spPr>
            <a:xfrm>
              <a:off x="-216754" y="1739553"/>
              <a:ext cx="419100" cy="279401"/>
            </a:xfrm>
            <a:prstGeom prst="rect">
              <a:avLst/>
            </a:prstGeom>
            <a:noFill/>
            <a:ln>
              <a:noFill/>
            </a:ln>
          </p:spPr>
        </p:pic>
        <p:cxnSp>
          <p:nvCxnSpPr>
            <p:cNvPr id="208" name="Google Shape;208;p27"/>
            <p:cNvCxnSpPr/>
            <p:nvPr/>
          </p:nvCxnSpPr>
          <p:spPr>
            <a:xfrm flipH="1" rot="10800000">
              <a:off x="0" y="-1879768"/>
              <a:ext cx="4800" cy="3523800"/>
            </a:xfrm>
            <a:prstGeom prst="straightConnector1">
              <a:avLst/>
            </a:prstGeom>
            <a:noFill/>
            <a:ln cap="flat" cmpd="sng" w="38100">
              <a:solidFill>
                <a:srgbClr val="6AA84F"/>
              </a:solidFill>
              <a:prstDash val="solid"/>
              <a:miter lim="400000"/>
              <a:headEnd len="sm" w="sm" type="none"/>
              <a:tailEnd len="sm" w="sm" type="none"/>
            </a:ln>
          </p:spPr>
        </p:cxnSp>
      </p:grpSp>
      <p:sp>
        <p:nvSpPr>
          <p:cNvPr id="209" name="Google Shape;20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27"/>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211" name="Google Shape;211;p27"/>
          <p:cNvSpPr txBox="1"/>
          <p:nvPr/>
        </p:nvSpPr>
        <p:spPr>
          <a:xfrm>
            <a:off x="5809500" y="14727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a:t>
            </a:r>
            <a:r>
              <a:rPr b="1" lang="en" sz="1600">
                <a:latin typeface="Encode Sans"/>
                <a:ea typeface="Encode Sans"/>
                <a:cs typeface="Encode Sans"/>
                <a:sym typeface="Encode Sans"/>
              </a:rPr>
              <a:t>cuadrática</a:t>
            </a:r>
            <a:r>
              <a:rPr lang="en" sz="1600">
                <a:latin typeface="Encode Sans SemiBold"/>
                <a:ea typeface="Encode Sans SemiBold"/>
                <a:cs typeface="Encode Sans SemiBold"/>
                <a:sym typeface="Encode Sans SemiBold"/>
              </a:rPr>
              <a:t> entre todos los puntos y la </a:t>
            </a:r>
            <a:r>
              <a:rPr b="1" lang="en" sz="1600">
                <a:latin typeface="Encode Sans"/>
                <a:ea typeface="Encode Sans"/>
                <a:cs typeface="Encode Sans"/>
                <a:sym typeface="Encode Sans"/>
              </a:rPr>
              <a:t>predicción</a:t>
            </a:r>
            <a:r>
              <a:rPr lang="en" sz="1600">
                <a:latin typeface="Encode Sans SemiBold"/>
                <a:ea typeface="Encode Sans SemiBold"/>
                <a:cs typeface="Encode Sans SemiBold"/>
                <a:sym typeface="Encode Sans SemiBold"/>
              </a:rPr>
              <a:t>:</a:t>
            </a:r>
            <a:endParaRPr sz="1600">
              <a:latin typeface="Encode Sans SemiBold"/>
              <a:ea typeface="Encode Sans SemiBold"/>
              <a:cs typeface="Encode Sans SemiBold"/>
              <a:sym typeface="Encode Sans SemiBold"/>
            </a:endParaRPr>
          </a:p>
        </p:txBody>
      </p:sp>
      <p:pic>
        <p:nvPicPr>
          <p:cNvPr id="212" name="Google Shape;212;p27"/>
          <p:cNvPicPr preferRelativeResize="0"/>
          <p:nvPr/>
        </p:nvPicPr>
        <p:blipFill>
          <a:blip r:embed="rId7">
            <a:alphaModFix/>
          </a:blip>
          <a:stretch>
            <a:fillRect/>
          </a:stretch>
        </p:blipFill>
        <p:spPr>
          <a:xfrm>
            <a:off x="5969250" y="2419350"/>
            <a:ext cx="2650250" cy="393600"/>
          </a:xfrm>
          <a:prstGeom prst="rect">
            <a:avLst/>
          </a:prstGeom>
          <a:noFill/>
          <a:ln>
            <a:noFill/>
          </a:ln>
        </p:spPr>
      </p:pic>
      <p:pic>
        <p:nvPicPr>
          <p:cNvPr id="213" name="Google Shape;213;p27"/>
          <p:cNvPicPr preferRelativeResize="0"/>
          <p:nvPr/>
        </p:nvPicPr>
        <p:blipFill>
          <a:blip r:embed="rId8">
            <a:alphaModFix/>
          </a:blip>
          <a:stretch>
            <a:fillRect/>
          </a:stretch>
        </p:blipFill>
        <p:spPr>
          <a:xfrm>
            <a:off x="5965175" y="2879562"/>
            <a:ext cx="2650250" cy="393588"/>
          </a:xfrm>
          <a:prstGeom prst="rect">
            <a:avLst/>
          </a:prstGeom>
          <a:noFill/>
          <a:ln>
            <a:noFill/>
          </a:ln>
        </p:spPr>
      </p:pic>
      <p:pic>
        <p:nvPicPr>
          <p:cNvPr id="214" name="Google Shape;214;p27"/>
          <p:cNvPicPr preferRelativeResize="0"/>
          <p:nvPr/>
        </p:nvPicPr>
        <p:blipFill>
          <a:blip r:embed="rId9">
            <a:alphaModFix/>
          </a:blip>
          <a:stretch>
            <a:fillRect/>
          </a:stretch>
        </p:blipFill>
        <p:spPr>
          <a:xfrm>
            <a:off x="5969260" y="3370988"/>
            <a:ext cx="2650239" cy="393600"/>
          </a:xfrm>
          <a:prstGeom prst="rect">
            <a:avLst/>
          </a:prstGeom>
          <a:noFill/>
          <a:ln>
            <a:noFill/>
          </a:ln>
        </p:spPr>
      </p:pic>
      <p:pic>
        <p:nvPicPr>
          <p:cNvPr id="215" name="Google Shape;215;p27"/>
          <p:cNvPicPr preferRelativeResize="0"/>
          <p:nvPr/>
        </p:nvPicPr>
        <p:blipFill>
          <a:blip r:embed="rId10">
            <a:alphaModFix/>
          </a:blip>
          <a:stretch>
            <a:fillRect/>
          </a:stretch>
        </p:blipFill>
        <p:spPr>
          <a:xfrm>
            <a:off x="7083950" y="3916987"/>
            <a:ext cx="457200" cy="95250"/>
          </a:xfrm>
          <a:prstGeom prst="rect">
            <a:avLst/>
          </a:prstGeom>
          <a:noFill/>
          <a:ln>
            <a:noFill/>
          </a:ln>
        </p:spPr>
      </p:pic>
      <p:pic>
        <p:nvPicPr>
          <p:cNvPr id="216" name="Google Shape;216;p27"/>
          <p:cNvPicPr preferRelativeResize="0"/>
          <p:nvPr/>
        </p:nvPicPr>
        <p:blipFill>
          <a:blip r:embed="rId11">
            <a:alphaModFix/>
          </a:blip>
          <a:stretch>
            <a:fillRect/>
          </a:stretch>
        </p:blipFill>
        <p:spPr>
          <a:xfrm>
            <a:off x="6649376" y="4239750"/>
            <a:ext cx="1289675" cy="336050"/>
          </a:xfrm>
          <a:prstGeom prst="rect">
            <a:avLst/>
          </a:prstGeom>
          <a:noFill/>
          <a:ln>
            <a:noFill/>
          </a:ln>
        </p:spPr>
      </p:pic>
      <p:cxnSp>
        <p:nvCxnSpPr>
          <p:cNvPr id="217" name="Google Shape;217;p27"/>
          <p:cNvCxnSpPr/>
          <p:nvPr/>
        </p:nvCxnSpPr>
        <p:spPr>
          <a:xfrm>
            <a:off x="1486375" y="2277285"/>
            <a:ext cx="3235500" cy="2700"/>
          </a:xfrm>
          <a:prstGeom prst="straightConnector1">
            <a:avLst/>
          </a:prstGeom>
          <a:noFill/>
          <a:ln cap="flat" cmpd="sng" w="38100">
            <a:solidFill>
              <a:srgbClr val="6AA84F"/>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1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434" name="Google Shape;1434;p11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435" name="Google Shape;1435;p11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
        <p:nvSpPr>
          <p:cNvPr id="1436" name="Google Shape;1436;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sp>
        <p:nvSpPr>
          <p:cNvPr id="223" name="Google Shape;22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8"/>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225" name="Google Shape;225;p28"/>
          <p:cNvSpPr txBox="1"/>
          <p:nvPr/>
        </p:nvSpPr>
        <p:spPr>
          <a:xfrm>
            <a:off x="5809500" y="14727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a:t>
            </a:r>
            <a:r>
              <a:rPr b="1" lang="en" sz="1600">
                <a:latin typeface="Encode Sans"/>
                <a:ea typeface="Encode Sans"/>
                <a:cs typeface="Encode Sans"/>
                <a:sym typeface="Encode Sans"/>
              </a:rPr>
              <a:t>cuadrática</a:t>
            </a:r>
            <a:r>
              <a:rPr lang="en" sz="1600">
                <a:latin typeface="Encode Sans SemiBold"/>
                <a:ea typeface="Encode Sans SemiBold"/>
                <a:cs typeface="Encode Sans SemiBold"/>
                <a:sym typeface="Encode Sans SemiBold"/>
              </a:rPr>
              <a:t> entre todos los puntos y la </a:t>
            </a:r>
            <a:r>
              <a:rPr b="1" lang="en" sz="1600">
                <a:latin typeface="Encode Sans"/>
                <a:ea typeface="Encode Sans"/>
                <a:cs typeface="Encode Sans"/>
                <a:sym typeface="Encode Sans"/>
              </a:rPr>
              <a:t>predicción</a:t>
            </a:r>
            <a:r>
              <a:rPr lang="en" sz="1600">
                <a:latin typeface="Encode Sans SemiBold"/>
                <a:ea typeface="Encode Sans SemiBold"/>
                <a:cs typeface="Encode Sans SemiBold"/>
                <a:sym typeface="Encode Sans SemiBold"/>
              </a:rPr>
              <a:t>:</a:t>
            </a:r>
            <a:endParaRPr sz="1600">
              <a:latin typeface="Encode Sans SemiBold"/>
              <a:ea typeface="Encode Sans SemiBold"/>
              <a:cs typeface="Encode Sans SemiBold"/>
              <a:sym typeface="Encode Sans SemiBold"/>
            </a:endParaRPr>
          </a:p>
        </p:txBody>
      </p:sp>
      <p:pic>
        <p:nvPicPr>
          <p:cNvPr id="226" name="Google Shape;226;p28"/>
          <p:cNvPicPr preferRelativeResize="0"/>
          <p:nvPr/>
        </p:nvPicPr>
        <p:blipFill>
          <a:blip r:embed="rId3">
            <a:alphaModFix/>
          </a:blip>
          <a:stretch>
            <a:fillRect/>
          </a:stretch>
        </p:blipFill>
        <p:spPr>
          <a:xfrm>
            <a:off x="5969250" y="2419350"/>
            <a:ext cx="2650250" cy="393600"/>
          </a:xfrm>
          <a:prstGeom prst="rect">
            <a:avLst/>
          </a:prstGeom>
          <a:noFill/>
          <a:ln>
            <a:noFill/>
          </a:ln>
        </p:spPr>
      </p:pic>
      <p:pic>
        <p:nvPicPr>
          <p:cNvPr id="227" name="Google Shape;227;p28"/>
          <p:cNvPicPr preferRelativeResize="0"/>
          <p:nvPr/>
        </p:nvPicPr>
        <p:blipFill>
          <a:blip r:embed="rId4">
            <a:alphaModFix/>
          </a:blip>
          <a:stretch>
            <a:fillRect/>
          </a:stretch>
        </p:blipFill>
        <p:spPr>
          <a:xfrm>
            <a:off x="5965175" y="2879562"/>
            <a:ext cx="2650250" cy="393588"/>
          </a:xfrm>
          <a:prstGeom prst="rect">
            <a:avLst/>
          </a:prstGeom>
          <a:noFill/>
          <a:ln>
            <a:noFill/>
          </a:ln>
        </p:spPr>
      </p:pic>
      <p:pic>
        <p:nvPicPr>
          <p:cNvPr id="228" name="Google Shape;228;p28"/>
          <p:cNvPicPr preferRelativeResize="0"/>
          <p:nvPr/>
        </p:nvPicPr>
        <p:blipFill>
          <a:blip r:embed="rId5">
            <a:alphaModFix/>
          </a:blip>
          <a:stretch>
            <a:fillRect/>
          </a:stretch>
        </p:blipFill>
        <p:spPr>
          <a:xfrm>
            <a:off x="5969260" y="3370988"/>
            <a:ext cx="2650239" cy="393600"/>
          </a:xfrm>
          <a:prstGeom prst="rect">
            <a:avLst/>
          </a:prstGeom>
          <a:noFill/>
          <a:ln>
            <a:noFill/>
          </a:ln>
        </p:spPr>
      </p:pic>
      <p:pic>
        <p:nvPicPr>
          <p:cNvPr id="229" name="Google Shape;229;p28"/>
          <p:cNvPicPr preferRelativeResize="0"/>
          <p:nvPr/>
        </p:nvPicPr>
        <p:blipFill>
          <a:blip r:embed="rId6">
            <a:alphaModFix/>
          </a:blip>
          <a:stretch>
            <a:fillRect/>
          </a:stretch>
        </p:blipFill>
        <p:spPr>
          <a:xfrm>
            <a:off x="7083950" y="3916987"/>
            <a:ext cx="457200" cy="95250"/>
          </a:xfrm>
          <a:prstGeom prst="rect">
            <a:avLst/>
          </a:prstGeom>
          <a:noFill/>
          <a:ln>
            <a:noFill/>
          </a:ln>
        </p:spPr>
      </p:pic>
      <p:pic>
        <p:nvPicPr>
          <p:cNvPr id="230" name="Google Shape;230;p28"/>
          <p:cNvPicPr preferRelativeResize="0"/>
          <p:nvPr/>
        </p:nvPicPr>
        <p:blipFill>
          <a:blip r:embed="rId7">
            <a:alphaModFix/>
          </a:blip>
          <a:stretch>
            <a:fillRect/>
          </a:stretch>
        </p:blipFill>
        <p:spPr>
          <a:xfrm>
            <a:off x="6649376" y="4239750"/>
            <a:ext cx="1289675" cy="336050"/>
          </a:xfrm>
          <a:prstGeom prst="rect">
            <a:avLst/>
          </a:prstGeom>
          <a:noFill/>
          <a:ln>
            <a:noFill/>
          </a:ln>
        </p:spPr>
      </p:pic>
      <p:sp>
        <p:nvSpPr>
          <p:cNvPr id="231" name="Google Shape;231;p28"/>
          <p:cNvSpPr txBox="1"/>
          <p:nvPr/>
        </p:nvSpPr>
        <p:spPr>
          <a:xfrm>
            <a:off x="411000" y="1648350"/>
            <a:ext cx="5024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El</a:t>
            </a:r>
            <a:r>
              <a:rPr lang="en" sz="1600">
                <a:latin typeface="Encode Sans SemiBold"/>
                <a:ea typeface="Encode Sans SemiBold"/>
                <a:cs typeface="Encode Sans SemiBold"/>
                <a:sym typeface="Encode Sans SemiBold"/>
              </a:rPr>
              <a:t> </a:t>
            </a:r>
            <a:r>
              <a:rPr b="1" lang="en" sz="1600">
                <a:latin typeface="Encode Sans"/>
                <a:ea typeface="Encode Sans"/>
                <a:cs typeface="Encode Sans"/>
                <a:sym typeface="Encode Sans"/>
              </a:rPr>
              <a:t>modelo</a:t>
            </a:r>
            <a:r>
              <a:rPr lang="en" sz="1600">
                <a:latin typeface="Encode Sans SemiBold"/>
                <a:ea typeface="Encode Sans SemiBold"/>
                <a:cs typeface="Encode Sans SemiBold"/>
                <a:sym typeface="Encode Sans SemiBold"/>
              </a:rPr>
              <a:t> que mejor representa los datos (dentro de esa categoría de modelos) es el que minimiza la función                </a:t>
            </a:r>
            <a:endParaRPr sz="1600">
              <a:latin typeface="Encode Sans SemiBold"/>
              <a:ea typeface="Encode Sans SemiBold"/>
              <a:cs typeface="Encode Sans SemiBold"/>
              <a:sym typeface="Encode Sans SemiBold"/>
            </a:endParaRPr>
          </a:p>
        </p:txBody>
      </p:sp>
      <p:pic>
        <p:nvPicPr>
          <p:cNvPr id="232" name="Google Shape;232;p28"/>
          <p:cNvPicPr preferRelativeResize="0"/>
          <p:nvPr/>
        </p:nvPicPr>
        <p:blipFill>
          <a:blip r:embed="rId8">
            <a:alphaModFix/>
          </a:blip>
          <a:stretch>
            <a:fillRect/>
          </a:stretch>
        </p:blipFill>
        <p:spPr>
          <a:xfrm>
            <a:off x="1389250" y="2327525"/>
            <a:ext cx="953657" cy="336050"/>
          </a:xfrm>
          <a:prstGeom prst="rect">
            <a:avLst/>
          </a:prstGeom>
          <a:noFill/>
          <a:ln>
            <a:noFill/>
          </a:ln>
        </p:spPr>
      </p:pic>
      <p:sp>
        <p:nvSpPr>
          <p:cNvPr id="233" name="Google Shape;233;p28"/>
          <p:cNvSpPr txBox="1"/>
          <p:nvPr/>
        </p:nvSpPr>
        <p:spPr>
          <a:xfrm>
            <a:off x="398650" y="273780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Una vez que obtenemos </a:t>
            </a:r>
            <a:r>
              <a:rPr i="1" lang="en" sz="1600">
                <a:latin typeface="Encode Sans SemiBold"/>
                <a:ea typeface="Encode Sans SemiBold"/>
                <a:cs typeface="Encode Sans SemiBold"/>
                <a:sym typeface="Encode Sans SemiBold"/>
              </a:rPr>
              <a:t>a</a:t>
            </a:r>
            <a:r>
              <a:rPr lang="en" sz="1600">
                <a:latin typeface="Encode Sans SemiBold"/>
                <a:ea typeface="Encode Sans SemiBold"/>
                <a:cs typeface="Encode Sans SemiBold"/>
                <a:sym typeface="Encode Sans SemiBold"/>
              </a:rPr>
              <a:t> y </a:t>
            </a:r>
            <a:r>
              <a:rPr i="1" lang="en" sz="1600">
                <a:latin typeface="Encode Sans SemiBold"/>
                <a:ea typeface="Encode Sans SemiBold"/>
                <a:cs typeface="Encode Sans SemiBold"/>
                <a:sym typeface="Encode Sans SemiBold"/>
              </a:rPr>
              <a:t>b</a:t>
            </a:r>
            <a:r>
              <a:rPr lang="en" sz="1600">
                <a:latin typeface="Encode Sans SemiBold"/>
                <a:ea typeface="Encode Sans SemiBold"/>
                <a:cs typeface="Encode Sans SemiBold"/>
                <a:sym typeface="Encode Sans SemiBold"/>
              </a:rPr>
              <a:t>, podemos hacer </a:t>
            </a:r>
            <a:r>
              <a:rPr b="1" lang="en" sz="1600">
                <a:latin typeface="Encode Sans"/>
                <a:ea typeface="Encode Sans"/>
                <a:cs typeface="Encode Sans"/>
                <a:sym typeface="Encode Sans"/>
              </a:rPr>
              <a:t>predicciones</a:t>
            </a:r>
            <a:r>
              <a:rPr lang="en" sz="1600">
                <a:latin typeface="Encode Sans SemiBold"/>
                <a:ea typeface="Encode Sans SemiBold"/>
                <a:cs typeface="Encode Sans SemiBold"/>
                <a:sym typeface="Encode Sans SemiBold"/>
              </a:rPr>
              <a:t> para nuevos valores de </a:t>
            </a:r>
            <a:r>
              <a:rPr i="1" lang="en" sz="1600">
                <a:latin typeface="Encode Sans SemiBold"/>
                <a:ea typeface="Encode Sans SemiBold"/>
                <a:cs typeface="Encode Sans SemiBold"/>
                <a:sym typeface="Encode Sans SemiBold"/>
              </a:rPr>
              <a:t>x</a:t>
            </a:r>
            <a:endParaRPr i="1" sz="1600">
              <a:latin typeface="Encode Sans SemiBold"/>
              <a:ea typeface="Encode Sans SemiBold"/>
              <a:cs typeface="Encode Sans SemiBold"/>
              <a:sym typeface="Encode Sans SemiBold"/>
            </a:endParaRPr>
          </a:p>
        </p:txBody>
      </p:sp>
      <p:sp>
        <p:nvSpPr>
          <p:cNvPr id="234" name="Google Shape;234;p28"/>
          <p:cNvSpPr txBox="1"/>
          <p:nvPr/>
        </p:nvSpPr>
        <p:spPr>
          <a:xfrm>
            <a:off x="398650" y="3398520"/>
            <a:ext cx="5024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el caso simple de la función </a:t>
            </a:r>
            <a:r>
              <a:rPr b="1" i="1" lang="en" sz="1800">
                <a:solidFill>
                  <a:srgbClr val="664EA6"/>
                </a:solidFill>
                <a:latin typeface="Encode Sans"/>
                <a:ea typeface="Encode Sans"/>
                <a:cs typeface="Encode Sans"/>
                <a:sym typeface="Encode Sans"/>
              </a:rPr>
              <a:t>y </a:t>
            </a:r>
            <a:r>
              <a:rPr b="1" lang="en" sz="1800">
                <a:solidFill>
                  <a:srgbClr val="664EA6"/>
                </a:solidFill>
                <a:latin typeface="Encode Sans"/>
                <a:ea typeface="Encode Sans"/>
                <a:cs typeface="Encode Sans"/>
                <a:sym typeface="Encode Sans"/>
              </a:rPr>
              <a:t>=</a:t>
            </a:r>
            <a:r>
              <a:rPr b="1" i="1" lang="en" sz="1800">
                <a:solidFill>
                  <a:srgbClr val="664EA6"/>
                </a:solidFill>
                <a:latin typeface="Encode Sans"/>
                <a:ea typeface="Encode Sans"/>
                <a:cs typeface="Encode Sans"/>
                <a:sym typeface="Encode Sans"/>
              </a:rPr>
              <a:t> a x + b</a:t>
            </a:r>
            <a:endParaRPr b="1" i="1" sz="1800">
              <a:solidFill>
                <a:srgbClr val="664EA6"/>
              </a:solidFill>
              <a:latin typeface="Encode Sans"/>
              <a:ea typeface="Encode Sans"/>
              <a:cs typeface="Encode Sans"/>
              <a:sym typeface="Encode Sans"/>
            </a:endParaRPr>
          </a:p>
          <a:p>
            <a:pPr indent="0" lvl="0" marL="0" rtl="0" algn="l">
              <a:spcBef>
                <a:spcPts val="0"/>
              </a:spcBef>
              <a:spcAft>
                <a:spcPts val="0"/>
              </a:spcAft>
              <a:buClr>
                <a:schemeClr val="dk1"/>
              </a:buClr>
              <a:buSzPts val="1100"/>
              <a:buFont typeface="Arial"/>
              <a:buNone/>
            </a:pPr>
            <a:r>
              <a:rPr lang="en" sz="1600">
                <a:solidFill>
                  <a:schemeClr val="dk1"/>
                </a:solidFill>
                <a:latin typeface="Encode Sans SemiBold"/>
                <a:ea typeface="Encode Sans SemiBold"/>
                <a:cs typeface="Encode Sans SemiBold"/>
                <a:sym typeface="Encode Sans SemiBold"/>
              </a:rPr>
              <a:t>es muy fácil encontrar </a:t>
            </a:r>
            <a:r>
              <a:rPr i="1" lang="en" sz="1600">
                <a:solidFill>
                  <a:schemeClr val="dk1"/>
                </a:solidFill>
                <a:latin typeface="Encode Sans SemiBold"/>
                <a:ea typeface="Encode Sans SemiBold"/>
                <a:cs typeface="Encode Sans SemiBold"/>
                <a:sym typeface="Encode Sans SemiBold"/>
              </a:rPr>
              <a:t>a</a:t>
            </a:r>
            <a:r>
              <a:rPr lang="en" sz="1600">
                <a:solidFill>
                  <a:schemeClr val="dk1"/>
                </a:solidFill>
                <a:latin typeface="Encode Sans SemiBold"/>
                <a:ea typeface="Encode Sans SemiBold"/>
                <a:cs typeface="Encode Sans SemiBold"/>
                <a:sym typeface="Encode Sans SemiBold"/>
              </a:rPr>
              <a:t> y </a:t>
            </a:r>
            <a:r>
              <a:rPr i="1" lang="en" sz="1600">
                <a:solidFill>
                  <a:schemeClr val="dk1"/>
                </a:solidFill>
                <a:latin typeface="Encode Sans SemiBold"/>
                <a:ea typeface="Encode Sans SemiBold"/>
                <a:cs typeface="Encode Sans SemiBold"/>
                <a:sym typeface="Encode Sans SemiBold"/>
              </a:rPr>
              <a:t>b</a:t>
            </a:r>
            <a:r>
              <a:rPr lang="en" sz="1600">
                <a:solidFill>
                  <a:schemeClr val="dk1"/>
                </a:solidFill>
                <a:latin typeface="Encode Sans SemiBold"/>
                <a:ea typeface="Encode Sans SemiBold"/>
                <a:cs typeface="Encode Sans SemiBold"/>
                <a:sym typeface="Encode Sans SemiBold"/>
              </a:rPr>
              <a:t> a partir del conjunto de todos los                   (derivadas, etc.) </a:t>
            </a:r>
            <a:br>
              <a:rPr lang="en" sz="1600">
                <a:solidFill>
                  <a:schemeClr val="dk1"/>
                </a:solidFill>
                <a:latin typeface="Encode Sans SemiBold"/>
                <a:ea typeface="Encode Sans SemiBold"/>
                <a:cs typeface="Encode Sans SemiBold"/>
                <a:sym typeface="Encode Sans SemiBold"/>
              </a:rPr>
            </a:br>
            <a:r>
              <a:rPr lang="en" sz="1600">
                <a:solidFill>
                  <a:schemeClr val="dk1"/>
                </a:solidFill>
                <a:latin typeface="Encode Sans SemiBold"/>
                <a:ea typeface="Encode Sans SemiBold"/>
                <a:cs typeface="Encode Sans SemiBold"/>
                <a:sym typeface="Encode Sans SemiBold"/>
              </a:rPr>
              <a:t>ver expresión en el notebook</a:t>
            </a:r>
            <a:endParaRPr sz="1600">
              <a:solidFill>
                <a:schemeClr val="dk1"/>
              </a:solidFill>
              <a:latin typeface="Encode Sans SemiBold"/>
              <a:ea typeface="Encode Sans SemiBold"/>
              <a:cs typeface="Encode Sans SemiBold"/>
              <a:sym typeface="Encode Sans SemiBold"/>
            </a:endParaRPr>
          </a:p>
        </p:txBody>
      </p:sp>
      <p:pic>
        <p:nvPicPr>
          <p:cNvPr id="235" name="Google Shape;235;p28"/>
          <p:cNvPicPr preferRelativeResize="0"/>
          <p:nvPr/>
        </p:nvPicPr>
        <p:blipFill>
          <a:blip r:embed="rId9">
            <a:alphaModFix/>
          </a:blip>
          <a:stretch>
            <a:fillRect/>
          </a:stretch>
        </p:blipFill>
        <p:spPr>
          <a:xfrm>
            <a:off x="1428507" y="4078050"/>
            <a:ext cx="719688" cy="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descr="Image" id="240" name="Google Shape;240;p29"/>
          <p:cNvPicPr preferRelativeResize="0"/>
          <p:nvPr/>
        </p:nvPicPr>
        <p:blipFill rotWithShape="1">
          <a:blip r:embed="rId3">
            <a:alphaModFix/>
          </a:blip>
          <a:srcRect b="0" l="0" r="0" t="7080"/>
          <a:stretch/>
        </p:blipFill>
        <p:spPr>
          <a:xfrm>
            <a:off x="5009625" y="1045850"/>
            <a:ext cx="4209475" cy="2200150"/>
          </a:xfrm>
          <a:prstGeom prst="rect">
            <a:avLst/>
          </a:prstGeom>
          <a:noFill/>
          <a:ln>
            <a:noFill/>
          </a:ln>
        </p:spPr>
      </p:pic>
      <p:sp>
        <p:nvSpPr>
          <p:cNvPr id="241" name="Google Shape;241;p29"/>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Recordando: </a:t>
            </a:r>
            <a:r>
              <a:rPr lang="en" sz="2300">
                <a:solidFill>
                  <a:srgbClr val="FFFFFF"/>
                </a:solidFill>
                <a:latin typeface="Saira"/>
                <a:ea typeface="Saira"/>
                <a:cs typeface="Saira"/>
                <a:sym typeface="Saira"/>
              </a:rPr>
              <a:t>Maximización y minimización</a:t>
            </a:r>
            <a:endParaRPr sz="900"/>
          </a:p>
        </p:txBody>
      </p:sp>
      <p:sp>
        <p:nvSpPr>
          <p:cNvPr id="242" name="Google Shape;24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9"/>
          <p:cNvSpPr txBox="1"/>
          <p:nvPr>
            <p:ph idx="1" type="body"/>
          </p:nvPr>
        </p:nvSpPr>
        <p:spPr>
          <a:xfrm>
            <a:off x="311700" y="910250"/>
            <a:ext cx="6571500" cy="3734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Minimizar (o maximizar) una función (por ejemplo, el beneficio o la distancia cuadrática): </a:t>
            </a:r>
            <a:endParaRPr/>
          </a:p>
          <a:p>
            <a:pPr indent="-342900" lvl="0" marL="457200" rtl="0" algn="l">
              <a:lnSpc>
                <a:spcPct val="115000"/>
              </a:lnSpc>
              <a:spcBef>
                <a:spcPts val="1200"/>
              </a:spcBef>
              <a:spcAft>
                <a:spcPts val="0"/>
              </a:spcAft>
              <a:buSzPts val="1800"/>
              <a:buChar char="●"/>
            </a:pPr>
            <a:r>
              <a:rPr lang="en"/>
              <a:t>Puntos extremos</a:t>
            </a:r>
            <a:endParaRPr/>
          </a:p>
          <a:p>
            <a:pPr indent="-342900" lvl="0" marL="457200" rtl="0" algn="l">
              <a:lnSpc>
                <a:spcPct val="115000"/>
              </a:lnSpc>
              <a:spcBef>
                <a:spcPts val="0"/>
              </a:spcBef>
              <a:spcAft>
                <a:spcPts val="0"/>
              </a:spcAft>
              <a:buSzPts val="1800"/>
              <a:buChar char="●"/>
            </a:pPr>
            <a:r>
              <a:rPr lang="en"/>
              <a:t>Pendientes nulas en todas las direcciones</a:t>
            </a:r>
            <a:br>
              <a:rPr lang="en"/>
            </a:br>
            <a:r>
              <a:rPr lang="en"/>
              <a:t>(gradiente)</a:t>
            </a:r>
            <a:endParaRPr/>
          </a:p>
          <a:p>
            <a:pPr indent="-342900" lvl="0" marL="457200" rtl="0" algn="l">
              <a:lnSpc>
                <a:spcPct val="115000"/>
              </a:lnSpc>
              <a:spcBef>
                <a:spcPts val="0"/>
              </a:spcBef>
              <a:spcAft>
                <a:spcPts val="0"/>
              </a:spcAft>
              <a:buSzPts val="1800"/>
              <a:buChar char="●"/>
            </a:pPr>
            <a:r>
              <a:rPr lang="en"/>
              <a:t>Muy utilizado en aprendizaje automático</a:t>
            </a:r>
            <a:endParaRPr/>
          </a:p>
          <a:p>
            <a:pPr indent="-342900" lvl="0" marL="457200" rtl="0" algn="l">
              <a:lnSpc>
                <a:spcPct val="115000"/>
              </a:lnSpc>
              <a:spcBef>
                <a:spcPts val="0"/>
              </a:spcBef>
              <a:spcAft>
                <a:spcPts val="0"/>
              </a:spcAft>
              <a:buSzPts val="1800"/>
              <a:buChar char="●"/>
            </a:pPr>
            <a:r>
              <a:rPr lang="en"/>
              <a:t>Encontrar máximos y mínimos en muchas dimensiones puede ser muy complicado</a:t>
            </a:r>
            <a:endParaRPr/>
          </a:p>
          <a:p>
            <a:pPr indent="-342900" lvl="0" marL="457200" rtl="0" algn="l">
              <a:lnSpc>
                <a:spcPct val="115000"/>
              </a:lnSpc>
              <a:spcBef>
                <a:spcPts val="0"/>
              </a:spcBef>
              <a:spcAft>
                <a:spcPts val="0"/>
              </a:spcAft>
              <a:buSzPts val="1800"/>
              <a:buChar char="●"/>
            </a:pPr>
            <a:r>
              <a:rPr lang="en"/>
              <a:t>En este caso de ajuste de función, las dimensiones son los parámetros del modelo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sp>
        <p:nvSpPr>
          <p:cNvPr id="249" name="Google Shape;24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0"/>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Ajustando un modelo a los datos</a:t>
            </a:r>
            <a:endParaRPr sz="2300">
              <a:solidFill>
                <a:srgbClr val="FFFFFF"/>
              </a:solidFill>
              <a:latin typeface="Saira"/>
              <a:ea typeface="Saira"/>
              <a:cs typeface="Saira"/>
              <a:sym typeface="Saira"/>
            </a:endParaRPr>
          </a:p>
        </p:txBody>
      </p:sp>
      <p:sp>
        <p:nvSpPr>
          <p:cNvPr id="251" name="Google Shape;251;p30"/>
          <p:cNvSpPr txBox="1"/>
          <p:nvPr/>
        </p:nvSpPr>
        <p:spPr>
          <a:xfrm>
            <a:off x="6038100" y="1625150"/>
            <a:ext cx="2718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este caso en particular hay una solución exacta y su expresión es</a:t>
            </a:r>
            <a:r>
              <a:rPr lang="en" sz="1600">
                <a:latin typeface="Encode Sans SemiBold"/>
                <a:ea typeface="Encode Sans SemiBold"/>
                <a:cs typeface="Encode Sans SemiBold"/>
                <a:sym typeface="Encode Sans SemiBold"/>
              </a:rPr>
              <a:t>:</a:t>
            </a:r>
            <a:endParaRPr sz="1600">
              <a:latin typeface="Encode Sans SemiBold"/>
              <a:ea typeface="Encode Sans SemiBold"/>
              <a:cs typeface="Encode Sans SemiBold"/>
              <a:sym typeface="Encode Sans SemiBold"/>
            </a:endParaRPr>
          </a:p>
        </p:txBody>
      </p:sp>
      <p:sp>
        <p:nvSpPr>
          <p:cNvPr id="252" name="Google Shape;252;p30"/>
          <p:cNvSpPr txBox="1"/>
          <p:nvPr/>
        </p:nvSpPr>
        <p:spPr>
          <a:xfrm>
            <a:off x="411000" y="164835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El </a:t>
            </a:r>
            <a:r>
              <a:rPr b="1" lang="en" sz="1600">
                <a:latin typeface="Encode Sans"/>
                <a:ea typeface="Encode Sans"/>
                <a:cs typeface="Encode Sans"/>
                <a:sym typeface="Encode Sans"/>
              </a:rPr>
              <a:t>modelo</a:t>
            </a:r>
            <a:r>
              <a:rPr lang="en" sz="1600">
                <a:latin typeface="Encode Sans SemiBold"/>
                <a:ea typeface="Encode Sans SemiBold"/>
                <a:cs typeface="Encode Sans SemiBold"/>
                <a:sym typeface="Encode Sans SemiBold"/>
              </a:rPr>
              <a:t> que mejor representa los datos (dentro de esa categoría de modelos) es el que minimiza</a:t>
            </a:r>
            <a:endParaRPr sz="1600">
              <a:latin typeface="Encode Sans SemiBold"/>
              <a:ea typeface="Encode Sans SemiBold"/>
              <a:cs typeface="Encode Sans SemiBold"/>
              <a:sym typeface="Encode Sans SemiBold"/>
            </a:endParaRPr>
          </a:p>
        </p:txBody>
      </p:sp>
      <p:pic>
        <p:nvPicPr>
          <p:cNvPr id="253" name="Google Shape;253;p30"/>
          <p:cNvPicPr preferRelativeResize="0"/>
          <p:nvPr/>
        </p:nvPicPr>
        <p:blipFill>
          <a:blip r:embed="rId3">
            <a:alphaModFix/>
          </a:blip>
          <a:stretch>
            <a:fillRect/>
          </a:stretch>
        </p:blipFill>
        <p:spPr>
          <a:xfrm>
            <a:off x="551050" y="2327525"/>
            <a:ext cx="953657" cy="336050"/>
          </a:xfrm>
          <a:prstGeom prst="rect">
            <a:avLst/>
          </a:prstGeom>
          <a:noFill/>
          <a:ln>
            <a:noFill/>
          </a:ln>
        </p:spPr>
      </p:pic>
      <p:sp>
        <p:nvSpPr>
          <p:cNvPr id="254" name="Google Shape;254;p30"/>
          <p:cNvSpPr txBox="1"/>
          <p:nvPr/>
        </p:nvSpPr>
        <p:spPr>
          <a:xfrm>
            <a:off x="398650" y="2737800"/>
            <a:ext cx="5024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Una vez que obtenemos </a:t>
            </a:r>
            <a:r>
              <a:rPr i="1" lang="en" sz="1600">
                <a:latin typeface="Encode Sans SemiBold"/>
                <a:ea typeface="Encode Sans SemiBold"/>
                <a:cs typeface="Encode Sans SemiBold"/>
                <a:sym typeface="Encode Sans SemiBold"/>
              </a:rPr>
              <a:t>a</a:t>
            </a:r>
            <a:r>
              <a:rPr lang="en" sz="1600">
                <a:latin typeface="Encode Sans SemiBold"/>
                <a:ea typeface="Encode Sans SemiBold"/>
                <a:cs typeface="Encode Sans SemiBold"/>
                <a:sym typeface="Encode Sans SemiBold"/>
              </a:rPr>
              <a:t> y </a:t>
            </a:r>
            <a:r>
              <a:rPr i="1" lang="en" sz="1600">
                <a:latin typeface="Encode Sans SemiBold"/>
                <a:ea typeface="Encode Sans SemiBold"/>
                <a:cs typeface="Encode Sans SemiBold"/>
                <a:sym typeface="Encode Sans SemiBold"/>
              </a:rPr>
              <a:t>b</a:t>
            </a:r>
            <a:r>
              <a:rPr lang="en" sz="1600">
                <a:latin typeface="Encode Sans SemiBold"/>
                <a:ea typeface="Encode Sans SemiBold"/>
                <a:cs typeface="Encode Sans SemiBold"/>
                <a:sym typeface="Encode Sans SemiBold"/>
              </a:rPr>
              <a:t>, podemos hacer </a:t>
            </a:r>
            <a:r>
              <a:rPr b="1" lang="en" sz="1600">
                <a:latin typeface="Encode Sans"/>
                <a:ea typeface="Encode Sans"/>
                <a:cs typeface="Encode Sans"/>
                <a:sym typeface="Encode Sans"/>
              </a:rPr>
              <a:t>predicciones</a:t>
            </a:r>
            <a:r>
              <a:rPr lang="en" sz="1600">
                <a:latin typeface="Encode Sans SemiBold"/>
                <a:ea typeface="Encode Sans SemiBold"/>
                <a:cs typeface="Encode Sans SemiBold"/>
                <a:sym typeface="Encode Sans SemiBold"/>
              </a:rPr>
              <a:t> para nuevos valores de </a:t>
            </a:r>
            <a:r>
              <a:rPr i="1" lang="en" sz="1600">
                <a:latin typeface="Encode Sans SemiBold"/>
                <a:ea typeface="Encode Sans SemiBold"/>
                <a:cs typeface="Encode Sans SemiBold"/>
                <a:sym typeface="Encode Sans SemiBold"/>
              </a:rPr>
              <a:t>x</a:t>
            </a:r>
            <a:endParaRPr i="1" sz="1600">
              <a:latin typeface="Encode Sans SemiBold"/>
              <a:ea typeface="Encode Sans SemiBold"/>
              <a:cs typeface="Encode Sans SemiBold"/>
              <a:sym typeface="Encode Sans SemiBold"/>
            </a:endParaRPr>
          </a:p>
        </p:txBody>
      </p:sp>
      <p:sp>
        <p:nvSpPr>
          <p:cNvPr id="255" name="Google Shape;255;p30"/>
          <p:cNvSpPr txBox="1"/>
          <p:nvPr/>
        </p:nvSpPr>
        <p:spPr>
          <a:xfrm>
            <a:off x="398650" y="3436995"/>
            <a:ext cx="50247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el caso simple de la función </a:t>
            </a:r>
            <a:r>
              <a:rPr b="1" i="1" lang="en" sz="1800">
                <a:solidFill>
                  <a:srgbClr val="664EA6"/>
                </a:solidFill>
                <a:latin typeface="Encode Sans"/>
                <a:ea typeface="Encode Sans"/>
                <a:cs typeface="Encode Sans"/>
                <a:sym typeface="Encode Sans"/>
              </a:rPr>
              <a:t>y </a:t>
            </a:r>
            <a:r>
              <a:rPr b="1" lang="en" sz="1800">
                <a:solidFill>
                  <a:srgbClr val="664EA6"/>
                </a:solidFill>
                <a:latin typeface="Encode Sans"/>
                <a:ea typeface="Encode Sans"/>
                <a:cs typeface="Encode Sans"/>
                <a:sym typeface="Encode Sans"/>
              </a:rPr>
              <a:t>=</a:t>
            </a:r>
            <a:r>
              <a:rPr b="1" i="1" lang="en" sz="1800">
                <a:solidFill>
                  <a:srgbClr val="664EA6"/>
                </a:solidFill>
                <a:latin typeface="Encode Sans"/>
                <a:ea typeface="Encode Sans"/>
                <a:cs typeface="Encode Sans"/>
                <a:sym typeface="Encode Sans"/>
              </a:rPr>
              <a:t> a x + b</a:t>
            </a:r>
            <a:endParaRPr b="1" i="1" sz="1800">
              <a:solidFill>
                <a:srgbClr val="664EA6"/>
              </a:solidFill>
              <a:latin typeface="Encode Sans"/>
              <a:ea typeface="Encode Sans"/>
              <a:cs typeface="Encode Sans"/>
              <a:sym typeface="Encode Sans"/>
            </a:endParaRPr>
          </a:p>
          <a:p>
            <a:pPr indent="0" lvl="0" marL="0" rtl="0" algn="l">
              <a:spcBef>
                <a:spcPts val="0"/>
              </a:spcBef>
              <a:spcAft>
                <a:spcPts val="0"/>
              </a:spcAft>
              <a:buNone/>
            </a:pPr>
            <a:r>
              <a:rPr lang="en" sz="1600">
                <a:solidFill>
                  <a:schemeClr val="dk1"/>
                </a:solidFill>
                <a:latin typeface="Encode Sans SemiBold"/>
                <a:ea typeface="Encode Sans SemiBold"/>
                <a:cs typeface="Encode Sans SemiBold"/>
                <a:sym typeface="Encode Sans SemiBold"/>
              </a:rPr>
              <a:t>es muy fácil encontrar </a:t>
            </a:r>
            <a:r>
              <a:rPr i="1" lang="en" sz="1600">
                <a:solidFill>
                  <a:schemeClr val="dk1"/>
                </a:solidFill>
                <a:latin typeface="Encode Sans SemiBold"/>
                <a:ea typeface="Encode Sans SemiBold"/>
                <a:cs typeface="Encode Sans SemiBold"/>
                <a:sym typeface="Encode Sans SemiBold"/>
              </a:rPr>
              <a:t>a</a:t>
            </a:r>
            <a:r>
              <a:rPr lang="en" sz="1600">
                <a:solidFill>
                  <a:schemeClr val="dk1"/>
                </a:solidFill>
                <a:latin typeface="Encode Sans SemiBold"/>
                <a:ea typeface="Encode Sans SemiBold"/>
                <a:cs typeface="Encode Sans SemiBold"/>
                <a:sym typeface="Encode Sans SemiBold"/>
              </a:rPr>
              <a:t> y </a:t>
            </a:r>
            <a:r>
              <a:rPr i="1" lang="en" sz="1600">
                <a:solidFill>
                  <a:schemeClr val="dk1"/>
                </a:solidFill>
                <a:latin typeface="Encode Sans SemiBold"/>
                <a:ea typeface="Encode Sans SemiBold"/>
                <a:cs typeface="Encode Sans SemiBold"/>
                <a:sym typeface="Encode Sans SemiBold"/>
              </a:rPr>
              <a:t>b</a:t>
            </a:r>
            <a:r>
              <a:rPr lang="en" sz="1600">
                <a:solidFill>
                  <a:schemeClr val="dk1"/>
                </a:solidFill>
                <a:latin typeface="Encode Sans SemiBold"/>
                <a:ea typeface="Encode Sans SemiBold"/>
                <a:cs typeface="Encode Sans SemiBold"/>
                <a:sym typeface="Encode Sans SemiBold"/>
              </a:rPr>
              <a:t> a partir del conjunto de todos los                   (derivadas, etc.) </a:t>
            </a:r>
            <a:br>
              <a:rPr lang="en" sz="1600">
                <a:solidFill>
                  <a:schemeClr val="dk1"/>
                </a:solidFill>
                <a:latin typeface="Encode Sans SemiBold"/>
                <a:ea typeface="Encode Sans SemiBold"/>
                <a:cs typeface="Encode Sans SemiBold"/>
                <a:sym typeface="Encode Sans SemiBold"/>
              </a:rPr>
            </a:br>
            <a:r>
              <a:rPr lang="en" sz="1600">
                <a:solidFill>
                  <a:schemeClr val="dk1"/>
                </a:solidFill>
                <a:latin typeface="Encode Sans SemiBold"/>
                <a:ea typeface="Encode Sans SemiBold"/>
                <a:cs typeface="Encode Sans SemiBold"/>
                <a:sym typeface="Encode Sans SemiBold"/>
              </a:rPr>
              <a:t>ver expresión en el notebook</a:t>
            </a:r>
            <a:endParaRPr sz="1600">
              <a:solidFill>
                <a:schemeClr val="dk1"/>
              </a:solidFill>
              <a:latin typeface="Encode Sans SemiBold"/>
              <a:ea typeface="Encode Sans SemiBold"/>
              <a:cs typeface="Encode Sans SemiBold"/>
              <a:sym typeface="Encode Sans SemiBold"/>
            </a:endParaRPr>
          </a:p>
        </p:txBody>
      </p:sp>
      <p:pic>
        <p:nvPicPr>
          <p:cNvPr id="256" name="Google Shape;256;p30"/>
          <p:cNvPicPr preferRelativeResize="0"/>
          <p:nvPr/>
        </p:nvPicPr>
        <p:blipFill>
          <a:blip r:embed="rId4">
            <a:alphaModFix/>
          </a:blip>
          <a:stretch>
            <a:fillRect/>
          </a:stretch>
        </p:blipFill>
        <p:spPr>
          <a:xfrm>
            <a:off x="1428507" y="4078050"/>
            <a:ext cx="719688" cy="183750"/>
          </a:xfrm>
          <a:prstGeom prst="rect">
            <a:avLst/>
          </a:prstGeom>
          <a:noFill/>
          <a:ln>
            <a:noFill/>
          </a:ln>
        </p:spPr>
      </p:pic>
      <p:pic>
        <p:nvPicPr>
          <p:cNvPr id="257" name="Google Shape;257;p30"/>
          <p:cNvPicPr preferRelativeResize="0"/>
          <p:nvPr/>
        </p:nvPicPr>
        <p:blipFill rotWithShape="1">
          <a:blip r:embed="rId5">
            <a:alphaModFix/>
          </a:blip>
          <a:srcRect b="26836" l="8675" r="0" t="0"/>
          <a:stretch/>
        </p:blipFill>
        <p:spPr>
          <a:xfrm>
            <a:off x="6038100" y="2827076"/>
            <a:ext cx="2915125" cy="814538"/>
          </a:xfrm>
          <a:prstGeom prst="rect">
            <a:avLst/>
          </a:prstGeom>
          <a:noFill/>
          <a:ln>
            <a:noFill/>
          </a:ln>
        </p:spPr>
      </p:pic>
      <p:sp>
        <p:nvSpPr>
          <p:cNvPr id="258" name="Google Shape;258;p30"/>
          <p:cNvSpPr txBox="1"/>
          <p:nvPr/>
        </p:nvSpPr>
        <p:spPr>
          <a:xfrm>
            <a:off x="6146300" y="4168975"/>
            <a:ext cx="326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Ver ejemplo en el notebook</a:t>
            </a:r>
            <a:endParaRPr sz="1600">
              <a:latin typeface="Encode Sans SemiBold"/>
              <a:ea typeface="Encode Sans SemiBold"/>
              <a:cs typeface="Encode Sans SemiBold"/>
              <a:sym typeface="Encode Sans SemiBold"/>
            </a:endParaRPr>
          </a:p>
        </p:txBody>
      </p:sp>
      <p:pic>
        <p:nvPicPr>
          <p:cNvPr id="259" name="Google Shape;259;p30"/>
          <p:cNvPicPr preferRelativeResize="0"/>
          <p:nvPr/>
        </p:nvPicPr>
        <p:blipFill>
          <a:blip r:embed="rId6">
            <a:alphaModFix/>
          </a:blip>
          <a:stretch>
            <a:fillRect/>
          </a:stretch>
        </p:blipFill>
        <p:spPr>
          <a:xfrm>
            <a:off x="5860675" y="3731950"/>
            <a:ext cx="1659876" cy="336050"/>
          </a:xfrm>
          <a:prstGeom prst="rect">
            <a:avLst/>
          </a:prstGeom>
          <a:noFill/>
          <a:ln>
            <a:noFill/>
          </a:ln>
        </p:spPr>
      </p:pic>
      <p:pic>
        <p:nvPicPr>
          <p:cNvPr id="260" name="Google Shape;260;p30"/>
          <p:cNvPicPr preferRelativeResize="0"/>
          <p:nvPr/>
        </p:nvPicPr>
        <p:blipFill>
          <a:blip r:embed="rId7">
            <a:alphaModFix/>
          </a:blip>
          <a:stretch>
            <a:fillRect/>
          </a:stretch>
        </p:blipFill>
        <p:spPr>
          <a:xfrm>
            <a:off x="5805202" y="3088579"/>
            <a:ext cx="183750" cy="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idx="1" type="body"/>
          </p:nvPr>
        </p:nvSpPr>
        <p:spPr>
          <a:xfrm>
            <a:off x="5428625" y="1947600"/>
            <a:ext cx="3516300" cy="1488600"/>
          </a:xfrm>
          <a:prstGeom prst="rect">
            <a:avLst/>
          </a:prstGeom>
          <a:noFill/>
          <a:ln>
            <a:noFill/>
          </a:ln>
        </p:spPr>
        <p:txBody>
          <a:bodyPr anchorCtr="0" anchor="ctr" bIns="32750" lIns="32750" spcFirstLastPara="1" rIns="32750" wrap="square" tIns="32750">
            <a:normAutofit lnSpcReduction="20000"/>
          </a:bodyPr>
          <a:lstStyle/>
          <a:p>
            <a:pPr indent="-209550" lvl="0" marL="215900" rtl="0" algn="l">
              <a:lnSpc>
                <a:spcPct val="115000"/>
              </a:lnSpc>
              <a:spcBef>
                <a:spcPts val="0"/>
              </a:spcBef>
              <a:spcAft>
                <a:spcPts val="0"/>
              </a:spcAft>
              <a:buClr>
                <a:srgbClr val="000000"/>
              </a:buClr>
              <a:buSzPts val="1300"/>
              <a:buFont typeface="Saira"/>
              <a:buChar char="●"/>
            </a:pPr>
            <a:r>
              <a:rPr lang="en"/>
              <a:t>Se puede pensar que el modelo se </a:t>
            </a:r>
            <a:r>
              <a:rPr b="1" lang="en">
                <a:latin typeface="Encode Sans"/>
                <a:ea typeface="Encode Sans"/>
                <a:cs typeface="Encode Sans"/>
                <a:sym typeface="Encode Sans"/>
              </a:rPr>
              <a:t>entrenó</a:t>
            </a:r>
            <a:r>
              <a:rPr lang="en"/>
              <a:t> con los dados (</a:t>
            </a:r>
            <a:r>
              <a:rPr b="1" lang="en">
                <a:latin typeface="Encode Sans"/>
                <a:ea typeface="Encode Sans"/>
                <a:cs typeface="Encode Sans"/>
                <a:sym typeface="Encode Sans"/>
              </a:rPr>
              <a:t>fiteando</a:t>
            </a:r>
            <a:r>
              <a:rPr lang="en"/>
              <a:t>) y ahora puede </a:t>
            </a:r>
            <a:r>
              <a:rPr b="1" lang="en">
                <a:latin typeface="Encode Sans"/>
                <a:ea typeface="Encode Sans"/>
                <a:cs typeface="Encode Sans"/>
                <a:sym typeface="Encode Sans"/>
              </a:rPr>
              <a:t>predecir</a:t>
            </a:r>
            <a:r>
              <a:rPr lang="en"/>
              <a:t> un valor de </a:t>
            </a:r>
            <a:r>
              <a:rPr i="1" lang="en"/>
              <a:t>y</a:t>
            </a:r>
            <a:r>
              <a:rPr lang="en"/>
              <a:t> para cualquier </a:t>
            </a:r>
            <a:r>
              <a:rPr i="1" lang="en"/>
              <a:t>x </a:t>
            </a:r>
            <a:endParaRPr i="1"/>
          </a:p>
        </p:txBody>
      </p:sp>
      <p:pic>
        <p:nvPicPr>
          <p:cNvPr descr="Image" id="266" name="Google Shape;266;p31"/>
          <p:cNvPicPr preferRelativeResize="0"/>
          <p:nvPr/>
        </p:nvPicPr>
        <p:blipFill rotWithShape="1">
          <a:blip r:embed="rId3">
            <a:alphaModFix/>
          </a:blip>
          <a:srcRect b="11487" l="7112" r="7292" t="15895"/>
          <a:stretch/>
        </p:blipFill>
        <p:spPr>
          <a:xfrm>
            <a:off x="1013025" y="1853750"/>
            <a:ext cx="4330575" cy="3213550"/>
          </a:xfrm>
          <a:prstGeom prst="rect">
            <a:avLst/>
          </a:prstGeom>
          <a:noFill/>
          <a:ln>
            <a:noFill/>
          </a:ln>
        </p:spPr>
      </p:pic>
      <p:cxnSp>
        <p:nvCxnSpPr>
          <p:cNvPr id="267" name="Google Shape;267;p31"/>
          <p:cNvCxnSpPr/>
          <p:nvPr/>
        </p:nvCxnSpPr>
        <p:spPr>
          <a:xfrm flipH="1">
            <a:off x="1504925" y="2054325"/>
            <a:ext cx="3719100" cy="2366700"/>
          </a:xfrm>
          <a:prstGeom prst="straightConnector1">
            <a:avLst/>
          </a:prstGeom>
          <a:noFill/>
          <a:ln cap="flat" cmpd="sng" w="19050">
            <a:solidFill>
              <a:srgbClr val="FF0000"/>
            </a:solidFill>
            <a:prstDash val="solid"/>
            <a:round/>
            <a:headEnd len="med" w="med" type="none"/>
            <a:tailEnd len="med" w="med" type="none"/>
          </a:ln>
        </p:spPr>
      </p:cxnSp>
      <p:sp>
        <p:nvSpPr>
          <p:cNvPr id="268" name="Google Shape;268;p31"/>
          <p:cNvSpPr txBox="1"/>
          <p:nvPr>
            <p:ph idx="1" type="body"/>
          </p:nvPr>
        </p:nvSpPr>
        <p:spPr>
          <a:xfrm>
            <a:off x="358450" y="647324"/>
            <a:ext cx="8520600" cy="1248300"/>
          </a:xfrm>
          <a:prstGeom prst="rect">
            <a:avLst/>
          </a:prstGeom>
          <a:noFill/>
          <a:ln>
            <a:noFill/>
          </a:ln>
        </p:spPr>
        <p:txBody>
          <a:bodyPr anchorCtr="0" anchor="ctr" bIns="32750" lIns="32750" spcFirstLastPara="1" rIns="32750" wrap="square" tIns="32750">
            <a:normAutofit lnSpcReduction="10000"/>
          </a:bodyPr>
          <a:lstStyle/>
          <a:p>
            <a:pPr indent="-209550" lvl="0" marL="215900" rtl="0" algn="l">
              <a:lnSpc>
                <a:spcPct val="115000"/>
              </a:lnSpc>
              <a:spcBef>
                <a:spcPts val="0"/>
              </a:spcBef>
              <a:spcAft>
                <a:spcPts val="0"/>
              </a:spcAft>
              <a:buClr>
                <a:srgbClr val="000000"/>
              </a:buClr>
              <a:buSzPts val="1300"/>
              <a:buFont typeface="Saira"/>
              <a:buChar char="●"/>
            </a:pPr>
            <a:r>
              <a:rPr lang="en"/>
              <a:t>A </a:t>
            </a:r>
            <a:r>
              <a:rPr lang="en"/>
              <a:t>partir de los datos, obtuvimos un </a:t>
            </a:r>
            <a:r>
              <a:rPr b="1" lang="en">
                <a:latin typeface="Encode Sans"/>
                <a:ea typeface="Encode Sans"/>
                <a:cs typeface="Encode Sans"/>
                <a:sym typeface="Encode Sans"/>
              </a:rPr>
              <a:t>modelo</a:t>
            </a:r>
            <a:r>
              <a:rPr lang="en"/>
              <a:t> que los representa: </a:t>
            </a:r>
            <a:br>
              <a:rPr lang="en"/>
            </a:br>
            <a:r>
              <a:rPr lang="en"/>
              <a:t>el </a:t>
            </a:r>
            <a:r>
              <a:rPr lang="en"/>
              <a:t>que tiene los parámetros que minimizan</a:t>
            </a:r>
            <a:r>
              <a:rPr lang="en" sz="1800"/>
              <a:t> la distancia </a:t>
            </a:r>
            <a:r>
              <a:rPr lang="en"/>
              <a:t>cuadrática promedio a los datos (por eso se llama de "método de mínimos cuadrados")</a:t>
            </a:r>
            <a:endParaRPr sz="1800"/>
          </a:p>
          <a:p>
            <a:pPr indent="-209550" lvl="0" marL="215900" rtl="0" algn="l">
              <a:lnSpc>
                <a:spcPct val="115000"/>
              </a:lnSpc>
              <a:spcBef>
                <a:spcPts val="0"/>
              </a:spcBef>
              <a:spcAft>
                <a:spcPts val="0"/>
              </a:spcAft>
              <a:buClr>
                <a:srgbClr val="000000"/>
              </a:buClr>
              <a:buSzPts val="1300"/>
              <a:buFont typeface="Saira"/>
              <a:buChar char="●"/>
            </a:pPr>
            <a:r>
              <a:rPr lang="en"/>
              <a:t>El modelo </a:t>
            </a:r>
            <a:r>
              <a:rPr b="1" lang="en">
                <a:latin typeface="Encode Sans"/>
                <a:ea typeface="Encode Sans"/>
                <a:cs typeface="Encode Sans"/>
                <a:sym typeface="Encode Sans"/>
              </a:rPr>
              <a:t>generaliza</a:t>
            </a:r>
            <a:r>
              <a:rPr lang="en"/>
              <a:t> una relación y permite hacer </a:t>
            </a:r>
            <a:r>
              <a:rPr b="1" lang="en">
                <a:latin typeface="Encode Sans"/>
                <a:ea typeface="Encode Sans"/>
                <a:cs typeface="Encode Sans"/>
                <a:sym typeface="Encode Sans"/>
              </a:rPr>
              <a:t>predicciones</a:t>
            </a:r>
            <a:endParaRPr b="1">
              <a:latin typeface="Encode Sans"/>
              <a:ea typeface="Encode Sans"/>
              <a:cs typeface="Encode Sans"/>
              <a:sym typeface="Encode Sans"/>
            </a:endParaRPr>
          </a:p>
        </p:txBody>
      </p:sp>
      <p:sp>
        <p:nvSpPr>
          <p:cNvPr id="269" name="Google Shape;269;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3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¡Aprendiendo de los datos!</a:t>
            </a:r>
            <a:endParaRPr sz="2300">
              <a:solidFill>
                <a:srgbClr val="FFFFFF"/>
              </a:solidFill>
              <a:latin typeface="Saira"/>
              <a:ea typeface="Saira"/>
              <a:cs typeface="Saira"/>
              <a:sym typeface="Saira"/>
            </a:endParaRPr>
          </a:p>
        </p:txBody>
      </p:sp>
      <p:sp>
        <p:nvSpPr>
          <p:cNvPr id="271" name="Google Shape;271;p31"/>
          <p:cNvSpPr txBox="1"/>
          <p:nvPr>
            <p:ph idx="1" type="body"/>
          </p:nvPr>
        </p:nvSpPr>
        <p:spPr>
          <a:xfrm>
            <a:off x="5428625" y="3419713"/>
            <a:ext cx="35163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a:t>¡Un algoritmo y un ejemplo </a:t>
            </a:r>
            <a:r>
              <a:rPr lang="en"/>
              <a:t>simple</a:t>
            </a:r>
            <a:r>
              <a:rPr lang="en"/>
              <a:t> de aprendizaje automático </a:t>
            </a:r>
            <a:r>
              <a:rPr lang="en"/>
              <a:t>a partir de datos</a:t>
            </a:r>
            <a:r>
              <a:rPr lang="en"/>
              <a:t>!</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2"/>
          <p:cNvSpPr txBox="1"/>
          <p:nvPr>
            <p:ph idx="1" type="body"/>
          </p:nvPr>
        </p:nvSpPr>
        <p:spPr>
          <a:xfrm>
            <a:off x="358450" y="647326"/>
            <a:ext cx="8520600" cy="2289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a:t>Aquí el modelo era lineal, </a:t>
            </a:r>
            <a:r>
              <a:rPr i="1" lang="en"/>
              <a:t>y </a:t>
            </a:r>
            <a:r>
              <a:rPr lang="en"/>
              <a:t>=</a:t>
            </a:r>
            <a:r>
              <a:rPr i="1" lang="en"/>
              <a:t> ax </a:t>
            </a:r>
            <a:r>
              <a:rPr lang="en"/>
              <a:t>+</a:t>
            </a:r>
            <a:r>
              <a:rPr i="1" lang="en"/>
              <a:t> b</a:t>
            </a:r>
            <a:r>
              <a:rPr lang="en"/>
              <a:t> (por eso se le llama </a:t>
            </a:r>
            <a:r>
              <a:rPr b="1" lang="en">
                <a:latin typeface="Encode Sans"/>
                <a:ea typeface="Encode Sans"/>
                <a:cs typeface="Encode Sans"/>
                <a:sym typeface="Encode Sans"/>
              </a:rPr>
              <a:t>regresión linear</a:t>
            </a:r>
            <a:r>
              <a:rPr lang="en"/>
              <a:t>)</a:t>
            </a:r>
            <a:endParaRPr/>
          </a:p>
          <a:p>
            <a:pPr indent="-209550" lvl="0" marL="215900" rtl="0" algn="l">
              <a:lnSpc>
                <a:spcPct val="115000"/>
              </a:lnSpc>
              <a:spcBef>
                <a:spcPts val="0"/>
              </a:spcBef>
              <a:spcAft>
                <a:spcPts val="0"/>
              </a:spcAft>
              <a:buClr>
                <a:srgbClr val="000000"/>
              </a:buClr>
              <a:buSzPts val="1300"/>
              <a:buFont typeface="Saira"/>
              <a:buChar char="●"/>
            </a:pPr>
            <a:r>
              <a:rPr lang="en"/>
              <a:t>Podemos tener funciones más complejas, como cuadrática, </a:t>
            </a:r>
            <a:r>
              <a:rPr lang="en"/>
              <a:t>polinómica, etc.</a:t>
            </a:r>
            <a:endParaRPr/>
          </a:p>
          <a:p>
            <a:pPr indent="0" lvl="0" marL="457200" rtl="0" algn="l">
              <a:lnSpc>
                <a:spcPct val="115000"/>
              </a:lnSpc>
              <a:spcBef>
                <a:spcPts val="0"/>
              </a:spcBef>
              <a:spcAft>
                <a:spcPts val="0"/>
              </a:spcAft>
              <a:buNone/>
            </a:pPr>
            <a:r>
              <a:t/>
            </a:r>
            <a:endParaRPr/>
          </a:p>
          <a:p>
            <a:pPr indent="0" lvl="0" marL="457200" rtl="0" algn="l">
              <a:lnSpc>
                <a:spcPct val="115000"/>
              </a:lnSpc>
              <a:spcBef>
                <a:spcPts val="0"/>
              </a:spcBef>
              <a:spcAft>
                <a:spcPts val="0"/>
              </a:spcAft>
              <a:buNone/>
            </a:pPr>
            <a:r>
              <a:t/>
            </a:r>
            <a:endParaRPr/>
          </a:p>
          <a:p>
            <a:pPr indent="-184150" lvl="0" marL="215900" rtl="0" algn="l">
              <a:lnSpc>
                <a:spcPct val="115000"/>
              </a:lnSpc>
              <a:spcBef>
                <a:spcPts val="0"/>
              </a:spcBef>
              <a:spcAft>
                <a:spcPts val="0"/>
              </a:spcAft>
              <a:buSzPts val="900"/>
              <a:buChar char="●"/>
            </a:pPr>
            <a:r>
              <a:rPr lang="en"/>
              <a:t>En general tienen más parámetros (= más libertad para ajustar los datos)</a:t>
            </a:r>
            <a:endParaRPr/>
          </a:p>
          <a:p>
            <a:pPr indent="-184150" lvl="0" marL="215900" rtl="0" algn="l">
              <a:lnSpc>
                <a:spcPct val="115000"/>
              </a:lnSpc>
              <a:spcBef>
                <a:spcPts val="0"/>
              </a:spcBef>
              <a:spcAft>
                <a:spcPts val="0"/>
              </a:spcAft>
              <a:buSzPts val="900"/>
              <a:buChar char="●"/>
            </a:pPr>
            <a:r>
              <a:rPr lang="en"/>
              <a:t>¡Hay que minimizar en muchas dimensiones!</a:t>
            </a:r>
            <a:endParaRPr/>
          </a:p>
        </p:txBody>
      </p:sp>
      <p:sp>
        <p:nvSpPr>
          <p:cNvPr id="277" name="Google Shape;27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8" name="Google Shape;278;p3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a:t>
            </a:r>
            <a:r>
              <a:rPr lang="en" sz="2300">
                <a:latin typeface="Saira"/>
                <a:ea typeface="Saira"/>
                <a:cs typeface="Saira"/>
                <a:sym typeface="Saira"/>
              </a:rPr>
              <a:t>Cómo</a:t>
            </a:r>
            <a:r>
              <a:rPr lang="en" sz="2300">
                <a:latin typeface="Saira"/>
                <a:ea typeface="Saira"/>
                <a:cs typeface="Saira"/>
                <a:sym typeface="Saira"/>
              </a:rPr>
              <a:t> esto se generaliza?</a:t>
            </a:r>
            <a:endParaRPr sz="2300">
              <a:solidFill>
                <a:srgbClr val="FFFFFF"/>
              </a:solidFill>
              <a:latin typeface="Saira"/>
              <a:ea typeface="Saira"/>
              <a:cs typeface="Saira"/>
              <a:sym typeface="Saira"/>
            </a:endParaRPr>
          </a:p>
        </p:txBody>
      </p:sp>
      <p:pic>
        <p:nvPicPr>
          <p:cNvPr id="279" name="Google Shape;279;p32"/>
          <p:cNvPicPr preferRelativeResize="0"/>
          <p:nvPr/>
        </p:nvPicPr>
        <p:blipFill>
          <a:blip r:embed="rId3">
            <a:alphaModFix/>
          </a:blip>
          <a:stretch>
            <a:fillRect/>
          </a:stretch>
        </p:blipFill>
        <p:spPr>
          <a:xfrm>
            <a:off x="1844350" y="1454699"/>
            <a:ext cx="5444550" cy="674550"/>
          </a:xfrm>
          <a:prstGeom prst="rect">
            <a:avLst/>
          </a:prstGeom>
          <a:noFill/>
          <a:ln>
            <a:noFill/>
          </a:ln>
        </p:spPr>
      </p:pic>
      <p:cxnSp>
        <p:nvCxnSpPr>
          <p:cNvPr id="280" name="Google Shape;280;p32"/>
          <p:cNvCxnSpPr/>
          <p:nvPr/>
        </p:nvCxnSpPr>
        <p:spPr>
          <a:xfrm rot="10800000">
            <a:off x="1439275" y="1612325"/>
            <a:ext cx="1221000" cy="92100"/>
          </a:xfrm>
          <a:prstGeom prst="straightConnector1">
            <a:avLst/>
          </a:prstGeom>
          <a:noFill/>
          <a:ln cap="flat" cmpd="sng" w="19050">
            <a:solidFill>
              <a:schemeClr val="accent1"/>
            </a:solidFill>
            <a:prstDash val="solid"/>
            <a:round/>
            <a:headEnd len="med" w="med" type="stealth"/>
            <a:tailEnd len="med" w="med" type="none"/>
          </a:ln>
        </p:spPr>
      </p:cxnSp>
      <p:sp>
        <p:nvSpPr>
          <p:cNvPr id="281" name="Google Shape;281;p32"/>
          <p:cNvSpPr txBox="1"/>
          <p:nvPr/>
        </p:nvSpPr>
        <p:spPr>
          <a:xfrm>
            <a:off x="607675" y="1381325"/>
            <a:ext cx="1566300" cy="554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1200">
                <a:solidFill>
                  <a:schemeClr val="accent1"/>
                </a:solidFill>
                <a:latin typeface="Encode Sans SemiBold"/>
                <a:ea typeface="Encode Sans SemiBold"/>
                <a:cs typeface="Encode Sans SemiBold"/>
                <a:sym typeface="Encode Sans SemiBold"/>
              </a:rPr>
              <a:t>Vector de coeficientes</a:t>
            </a:r>
            <a:endParaRPr sz="1200">
              <a:solidFill>
                <a:schemeClr val="accent1"/>
              </a:solidFill>
              <a:latin typeface="Encode Sans SemiBold"/>
              <a:ea typeface="Encode Sans SemiBold"/>
              <a:cs typeface="Encode Sans SemiBold"/>
              <a:sym typeface="Encode Sans SemiBold"/>
            </a:endParaRPr>
          </a:p>
        </p:txBody>
      </p:sp>
      <p:pic>
        <p:nvPicPr>
          <p:cNvPr id="282" name="Google Shape;282;p32"/>
          <p:cNvPicPr preferRelativeResize="0"/>
          <p:nvPr/>
        </p:nvPicPr>
        <p:blipFill>
          <a:blip r:embed="rId4">
            <a:alphaModFix/>
          </a:blip>
          <a:stretch>
            <a:fillRect/>
          </a:stretch>
        </p:blipFill>
        <p:spPr>
          <a:xfrm>
            <a:off x="609600" y="2784226"/>
            <a:ext cx="2651271" cy="1902073"/>
          </a:xfrm>
          <a:prstGeom prst="rect">
            <a:avLst/>
          </a:prstGeom>
          <a:noFill/>
          <a:ln>
            <a:noFill/>
          </a:ln>
        </p:spPr>
      </p:pic>
      <p:pic>
        <p:nvPicPr>
          <p:cNvPr id="283" name="Google Shape;283;p32"/>
          <p:cNvPicPr preferRelativeResize="0"/>
          <p:nvPr/>
        </p:nvPicPr>
        <p:blipFill>
          <a:blip r:embed="rId5">
            <a:alphaModFix/>
          </a:blip>
          <a:stretch>
            <a:fillRect/>
          </a:stretch>
        </p:blipFill>
        <p:spPr>
          <a:xfrm>
            <a:off x="6232671" y="2784226"/>
            <a:ext cx="2594044" cy="1902076"/>
          </a:xfrm>
          <a:prstGeom prst="rect">
            <a:avLst/>
          </a:prstGeom>
          <a:noFill/>
          <a:ln>
            <a:noFill/>
          </a:ln>
        </p:spPr>
      </p:pic>
      <p:pic>
        <p:nvPicPr>
          <p:cNvPr id="284" name="Google Shape;284;p32"/>
          <p:cNvPicPr preferRelativeResize="0"/>
          <p:nvPr/>
        </p:nvPicPr>
        <p:blipFill>
          <a:blip r:embed="rId6">
            <a:alphaModFix/>
          </a:blip>
          <a:stretch>
            <a:fillRect/>
          </a:stretch>
        </p:blipFill>
        <p:spPr>
          <a:xfrm>
            <a:off x="3416515" y="2784226"/>
            <a:ext cx="2578074" cy="1902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idx="1" type="body"/>
          </p:nvPr>
        </p:nvSpPr>
        <p:spPr>
          <a:xfrm>
            <a:off x="358450" y="647325"/>
            <a:ext cx="8520600" cy="33489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a:t>Aquí el modelo dependía de una única variable, </a:t>
            </a:r>
            <a:r>
              <a:rPr i="1" lang="en"/>
              <a:t>x</a:t>
            </a:r>
            <a:r>
              <a:rPr lang="en"/>
              <a:t>, y queremos predecir un único valor, </a:t>
            </a:r>
            <a:r>
              <a:rPr i="1" lang="en"/>
              <a:t>y</a:t>
            </a:r>
            <a:r>
              <a:rPr lang="en"/>
              <a:t>.</a:t>
            </a:r>
            <a:endParaRPr/>
          </a:p>
          <a:p>
            <a:pPr indent="-184150" lvl="0" marL="215900" rtl="0" algn="l">
              <a:lnSpc>
                <a:spcPct val="115000"/>
              </a:lnSpc>
              <a:spcBef>
                <a:spcPts val="0"/>
              </a:spcBef>
              <a:spcAft>
                <a:spcPts val="0"/>
              </a:spcAft>
              <a:buSzPts val="900"/>
              <a:buChar char="●"/>
            </a:pPr>
            <a:r>
              <a:rPr lang="en"/>
              <a:t>En general la dependencia puede ser en muchas variables </a:t>
            </a:r>
            <a:endParaRPr/>
          </a:p>
          <a:p>
            <a:pPr indent="-285750" lvl="1" marL="914400" rtl="0" algn="l">
              <a:lnSpc>
                <a:spcPct val="115000"/>
              </a:lnSpc>
              <a:spcBef>
                <a:spcPts val="0"/>
              </a:spcBef>
              <a:spcAft>
                <a:spcPts val="0"/>
              </a:spcAft>
              <a:buSzPts val="900"/>
              <a:buChar char="○"/>
            </a:pPr>
            <a:r>
              <a:rPr lang="en"/>
              <a:t>Ejemplo: valor del inmueble puede depender del área, número de ambientes, región, edad, etc.</a:t>
            </a:r>
            <a:endParaRPr/>
          </a:p>
          <a:p>
            <a:pPr indent="-285750" lvl="1" marL="914400" rtl="0" algn="l">
              <a:lnSpc>
                <a:spcPct val="115000"/>
              </a:lnSpc>
              <a:spcBef>
                <a:spcPts val="0"/>
              </a:spcBef>
              <a:spcAft>
                <a:spcPts val="0"/>
              </a:spcAft>
              <a:buSzPts val="900"/>
              <a:buChar char="○"/>
            </a:pPr>
            <a:r>
              <a:rPr lang="en"/>
              <a:t>x1, x2, x3, etc. (u otras notaciones)</a:t>
            </a:r>
            <a:endParaRPr/>
          </a:p>
          <a:p>
            <a:pPr indent="-184150" lvl="0" marL="215900" rtl="0" algn="l">
              <a:lnSpc>
                <a:spcPct val="115000"/>
              </a:lnSpc>
              <a:spcBef>
                <a:spcPts val="0"/>
              </a:spcBef>
              <a:spcAft>
                <a:spcPts val="0"/>
              </a:spcAft>
              <a:buSzPts val="900"/>
              <a:buChar char="●"/>
            </a:pPr>
            <a:r>
              <a:rPr lang="en"/>
              <a:t>Podemos querer modelizar/predecir várias cantidades</a:t>
            </a:r>
            <a:endParaRPr/>
          </a:p>
          <a:p>
            <a:pPr indent="-285750" lvl="1" marL="914400" rtl="0" algn="l">
              <a:lnSpc>
                <a:spcPct val="115000"/>
              </a:lnSpc>
              <a:spcBef>
                <a:spcPts val="0"/>
              </a:spcBef>
              <a:spcAft>
                <a:spcPts val="0"/>
              </a:spcAft>
              <a:buSzPts val="900"/>
              <a:buChar char="○"/>
            </a:pPr>
            <a:r>
              <a:rPr lang="en"/>
              <a:t>Ejemplo: altura y peso en función de la edad (y otras variables)</a:t>
            </a:r>
            <a:endParaRPr/>
          </a:p>
          <a:p>
            <a:pPr indent="-184150" lvl="0" marL="215900" rtl="0" algn="l">
              <a:lnSpc>
                <a:spcPct val="115000"/>
              </a:lnSpc>
              <a:spcBef>
                <a:spcPts val="0"/>
              </a:spcBef>
              <a:spcAft>
                <a:spcPts val="0"/>
              </a:spcAft>
              <a:buSzPts val="900"/>
              <a:buChar char="●"/>
            </a:pPr>
            <a:r>
              <a:rPr lang="en"/>
              <a:t>En vez de valores precisos, muchas veces queremos predecir/entender distribuciones de probabilidad</a:t>
            </a:r>
            <a:endParaRPr/>
          </a:p>
        </p:txBody>
      </p:sp>
      <p:sp>
        <p:nvSpPr>
          <p:cNvPr id="290" name="Google Shape;29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3"/>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spcBef>
                <a:spcPts val="0"/>
              </a:spcBef>
              <a:spcAft>
                <a:spcPts val="0"/>
              </a:spcAft>
              <a:buClr>
                <a:schemeClr val="lt1"/>
              </a:buClr>
              <a:buSzPts val="2300"/>
              <a:buFont typeface="Saira"/>
              <a:buNone/>
            </a:pPr>
            <a:r>
              <a:rPr lang="en" sz="2300">
                <a:latin typeface="Saira"/>
                <a:ea typeface="Saira"/>
                <a:cs typeface="Saira"/>
                <a:sym typeface="Saira"/>
              </a:rPr>
              <a:t>¿Cómo esto se generaliza?</a:t>
            </a:r>
            <a:endParaRPr sz="2300">
              <a:solidFill>
                <a:srgbClr val="FFFFFF"/>
              </a:solidFill>
              <a:latin typeface="Saira"/>
              <a:ea typeface="Saira"/>
              <a:cs typeface="Saira"/>
              <a:sym typeface="Sai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4"/>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47650" lvl="0" marL="241300" rtl="0" algn="l">
              <a:lnSpc>
                <a:spcPct val="100000"/>
              </a:lnSpc>
              <a:spcBef>
                <a:spcPts val="2300"/>
              </a:spcBef>
              <a:spcAft>
                <a:spcPts val="0"/>
              </a:spcAft>
              <a:buSzPts val="1500"/>
              <a:buChar char="●"/>
            </a:pPr>
            <a:r>
              <a:rPr lang="en" sz="1900"/>
              <a:t>Ejemplo con una función lineal, baja dimensionalidad de los datos (2) y pocos parámetros (2)</a:t>
            </a:r>
            <a:endParaRPr sz="1900"/>
          </a:p>
          <a:p>
            <a:pPr indent="-247650" lvl="0" marL="241300" rtl="0" algn="l">
              <a:lnSpc>
                <a:spcPct val="100000"/>
              </a:lnSpc>
              <a:spcBef>
                <a:spcPts val="2300"/>
              </a:spcBef>
              <a:spcAft>
                <a:spcPts val="0"/>
              </a:spcAft>
              <a:buSzPts val="1500"/>
              <a:buChar char="●"/>
            </a:pPr>
            <a:r>
              <a:rPr lang="en" sz="1900"/>
              <a:t>Algunos sistemas son altamente no lineales, tienen una alta dimensionalidad y un número extremadamente grande de parámetros.</a:t>
            </a:r>
            <a:endParaRPr sz="1900"/>
          </a:p>
          <a:p>
            <a:pPr indent="-247650" lvl="0" marL="241300" rtl="0" algn="l">
              <a:lnSpc>
                <a:spcPct val="100000"/>
              </a:lnSpc>
              <a:spcBef>
                <a:spcPts val="2300"/>
              </a:spcBef>
              <a:spcAft>
                <a:spcPts val="0"/>
              </a:spcAft>
              <a:buSzPts val="1500"/>
              <a:buChar char="●"/>
            </a:pPr>
            <a:r>
              <a:rPr lang="en" sz="1900"/>
              <a:t>Por ejemplo, las redes neuronales convolucionales estándar pueden tener 100.000.000 de parámetros libres.</a:t>
            </a:r>
            <a:endParaRPr sz="1900"/>
          </a:p>
          <a:p>
            <a:pPr indent="-247650" lvl="0" marL="241300" rtl="0" algn="l">
              <a:lnSpc>
                <a:spcPct val="100000"/>
              </a:lnSpc>
              <a:spcBef>
                <a:spcPts val="2300"/>
              </a:spcBef>
              <a:spcAft>
                <a:spcPts val="0"/>
              </a:spcAft>
              <a:buSzPts val="1500"/>
              <a:buChar char="●"/>
            </a:pPr>
            <a:r>
              <a:rPr lang="en" sz="1900"/>
              <a:t>Un poco más complicado....</a:t>
            </a:r>
            <a:endParaRPr sz="1900"/>
          </a:p>
          <a:p>
            <a:pPr indent="-273050" lvl="0" marL="241300" rtl="0" algn="l">
              <a:lnSpc>
                <a:spcPct val="100000"/>
              </a:lnSpc>
              <a:spcBef>
                <a:spcPts val="2300"/>
              </a:spcBef>
              <a:spcAft>
                <a:spcPts val="0"/>
              </a:spcAft>
              <a:buSzPts val="1900"/>
              <a:buChar char="●"/>
            </a:pPr>
            <a:r>
              <a:rPr lang="en" sz="1900"/>
              <a:t>Ya lo veremos, especialmente en el módulo 3…</a:t>
            </a:r>
            <a:endParaRPr sz="1900"/>
          </a:p>
        </p:txBody>
      </p:sp>
      <p:sp>
        <p:nvSpPr>
          <p:cNvPr id="297" name="Google Shape;297;p34"/>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Aplicaciones más avanzadas</a:t>
            </a:r>
            <a:endParaRPr sz="2300"/>
          </a:p>
        </p:txBody>
      </p:sp>
      <p:sp>
        <p:nvSpPr>
          <p:cNvPr id="298" name="Google Shape;29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sp>
        <p:nvSpPr>
          <p:cNvPr id="303" name="Google Shape;303;p35"/>
          <p:cNvSpPr txBox="1"/>
          <p:nvPr/>
        </p:nvSpPr>
        <p:spPr>
          <a:xfrm>
            <a:off x="264714" y="3167006"/>
            <a:ext cx="4854300" cy="1441200"/>
          </a:xfrm>
          <a:prstGeom prst="rect">
            <a:avLst/>
          </a:prstGeom>
          <a:noFill/>
          <a:ln>
            <a:noFill/>
          </a:ln>
        </p:spPr>
        <p:txBody>
          <a:bodyPr anchorCtr="0" anchor="ctr" bIns="32750" lIns="32750" spcFirstLastPara="1" rIns="32750" wrap="square" tIns="32750">
            <a:spAutoFit/>
          </a:bodyPr>
          <a:lstStyle/>
          <a:p>
            <a:pPr indent="-279400" lvl="1" marL="571500" marR="0" rtl="0" algn="l">
              <a:lnSpc>
                <a:spcPct val="100000"/>
              </a:lnSpc>
              <a:spcBef>
                <a:spcPts val="800"/>
              </a:spcBef>
              <a:spcAft>
                <a:spcPts val="0"/>
              </a:spcAft>
              <a:buSzPts val="1400"/>
              <a:buFont typeface="Saira"/>
              <a:buChar char="•"/>
            </a:pPr>
            <a:r>
              <a:rPr lang="en" sz="1900">
                <a:latin typeface="Saira"/>
                <a:ea typeface="Saira"/>
                <a:cs typeface="Saira"/>
                <a:sym typeface="Saira"/>
              </a:rPr>
              <a:t>Si la función tiene más variables</a:t>
            </a:r>
            <a:endParaRPr sz="1900">
              <a:latin typeface="Saira"/>
              <a:ea typeface="Saira"/>
              <a:cs typeface="Saira"/>
              <a:sym typeface="Saira"/>
            </a:endParaRPr>
          </a:p>
          <a:p>
            <a:pPr indent="-279400" lvl="1" marL="571500" marR="0" rtl="0" algn="l">
              <a:lnSpc>
                <a:spcPct val="100000"/>
              </a:lnSpc>
              <a:spcBef>
                <a:spcPts val="800"/>
              </a:spcBef>
              <a:spcAft>
                <a:spcPts val="0"/>
              </a:spcAft>
              <a:buSzPts val="1400"/>
              <a:buFont typeface="Saira"/>
              <a:buChar char="•"/>
            </a:pPr>
            <a:r>
              <a:rPr lang="en" sz="1900">
                <a:latin typeface="Saira"/>
                <a:ea typeface="Saira"/>
                <a:cs typeface="Saira"/>
                <a:sym typeface="Saira"/>
              </a:rPr>
              <a:t>pendiente de la recta tangente en cada plano: </a:t>
            </a:r>
            <a:r>
              <a:rPr lang="en" sz="1900">
                <a:solidFill>
                  <a:srgbClr val="0433FF"/>
                </a:solidFill>
                <a:latin typeface="Saira"/>
                <a:ea typeface="Saira"/>
                <a:cs typeface="Saira"/>
                <a:sym typeface="Saira"/>
              </a:rPr>
              <a:t>(</a:t>
            </a:r>
            <a:r>
              <a:rPr i="1" lang="en" sz="1900">
                <a:solidFill>
                  <a:srgbClr val="0433FF"/>
                </a:solidFill>
                <a:latin typeface="Saira Thin"/>
                <a:ea typeface="Saira Thin"/>
                <a:cs typeface="Saira Thin"/>
                <a:sym typeface="Saira Thin"/>
              </a:rPr>
              <a:t>f</a:t>
            </a:r>
            <a:r>
              <a:rPr lang="en" sz="1900">
                <a:solidFill>
                  <a:srgbClr val="0433FF"/>
                </a:solidFill>
                <a:latin typeface="Saira"/>
                <a:ea typeface="Saira"/>
                <a:cs typeface="Saira"/>
                <a:sym typeface="Saira"/>
              </a:rPr>
              <a:t>,x)</a:t>
            </a:r>
            <a:r>
              <a:rPr lang="en" sz="1900">
                <a:solidFill>
                  <a:schemeClr val="dk1"/>
                </a:solidFill>
                <a:latin typeface="Saira"/>
                <a:ea typeface="Saira"/>
                <a:cs typeface="Saira"/>
                <a:sym typeface="Saira"/>
              </a:rPr>
              <a:t>, </a:t>
            </a:r>
            <a:r>
              <a:rPr lang="en" sz="1900">
                <a:solidFill>
                  <a:srgbClr val="0433FF"/>
                </a:solidFill>
                <a:latin typeface="Saira"/>
                <a:ea typeface="Saira"/>
                <a:cs typeface="Saira"/>
                <a:sym typeface="Saira"/>
              </a:rPr>
              <a:t>(</a:t>
            </a:r>
            <a:r>
              <a:rPr i="1" lang="en" sz="1900">
                <a:solidFill>
                  <a:srgbClr val="0433FF"/>
                </a:solidFill>
                <a:latin typeface="Saira Thin"/>
                <a:ea typeface="Saira Thin"/>
                <a:cs typeface="Saira Thin"/>
                <a:sym typeface="Saira Thin"/>
              </a:rPr>
              <a:t>f</a:t>
            </a:r>
            <a:r>
              <a:rPr lang="en" sz="1900">
                <a:solidFill>
                  <a:srgbClr val="0433FF"/>
                </a:solidFill>
                <a:latin typeface="Saira"/>
                <a:ea typeface="Saira"/>
                <a:cs typeface="Saira"/>
                <a:sym typeface="Saira"/>
              </a:rPr>
              <a:t>,y)</a:t>
            </a:r>
            <a:endParaRPr sz="1900">
              <a:latin typeface="Saira"/>
              <a:ea typeface="Saira"/>
              <a:cs typeface="Saira"/>
              <a:sym typeface="Saira"/>
            </a:endParaRPr>
          </a:p>
          <a:p>
            <a:pPr indent="-279400" lvl="1" marL="571500" marR="0" rtl="0" algn="l">
              <a:lnSpc>
                <a:spcPct val="100000"/>
              </a:lnSpc>
              <a:spcBef>
                <a:spcPts val="800"/>
              </a:spcBef>
              <a:spcAft>
                <a:spcPts val="0"/>
              </a:spcAft>
              <a:buSzPts val="1400"/>
              <a:buFont typeface="Saira"/>
              <a:buChar char="•"/>
            </a:pPr>
            <a:r>
              <a:rPr lang="en" sz="1900">
                <a:latin typeface="Saira"/>
                <a:ea typeface="Saira"/>
                <a:cs typeface="Saira"/>
                <a:sym typeface="Saira"/>
              </a:rPr>
              <a:t>derivada a lo largo de cada variable</a:t>
            </a:r>
            <a:endParaRPr sz="900"/>
          </a:p>
        </p:txBody>
      </p:sp>
      <p:sp>
        <p:nvSpPr>
          <p:cNvPr id="304" name="Google Shape;304;p35"/>
          <p:cNvSpPr txBox="1"/>
          <p:nvPr>
            <p:ph idx="1" type="body"/>
          </p:nvPr>
        </p:nvSpPr>
        <p:spPr>
          <a:xfrm>
            <a:off x="311700" y="834050"/>
            <a:ext cx="5339700" cy="2475900"/>
          </a:xfrm>
          <a:prstGeom prst="rect">
            <a:avLst/>
          </a:prstGeom>
          <a:noFill/>
          <a:ln>
            <a:noFill/>
          </a:ln>
        </p:spPr>
        <p:txBody>
          <a:bodyPr anchorCtr="0" anchor="ctr" bIns="32750" lIns="32750" spcFirstLastPara="1" rIns="32750" wrap="square" tIns="32750">
            <a:noAutofit/>
          </a:bodyPr>
          <a:lstStyle/>
          <a:p>
            <a:pPr indent="-241300" lvl="0" marL="215900" rtl="0" algn="l">
              <a:lnSpc>
                <a:spcPct val="100000"/>
              </a:lnSpc>
              <a:spcBef>
                <a:spcPts val="0"/>
              </a:spcBef>
              <a:spcAft>
                <a:spcPts val="0"/>
              </a:spcAft>
              <a:buClr>
                <a:srgbClr val="000000"/>
              </a:buClr>
              <a:buSzPts val="1800"/>
              <a:buFont typeface="Saira"/>
              <a:buChar char="●"/>
            </a:pPr>
            <a:r>
              <a:rPr lang="en"/>
              <a:t>La derivada es la pendiente de la recta tangente a la curva</a:t>
            </a:r>
            <a:endParaRPr/>
          </a:p>
          <a:p>
            <a:pPr indent="-342900" lvl="1" marL="914400" rtl="0" algn="l">
              <a:lnSpc>
                <a:spcPct val="100000"/>
              </a:lnSpc>
              <a:spcBef>
                <a:spcPts val="0"/>
              </a:spcBef>
              <a:spcAft>
                <a:spcPts val="0"/>
              </a:spcAft>
              <a:buClr>
                <a:srgbClr val="000000"/>
              </a:buClr>
              <a:buSzPts val="1800"/>
              <a:buFont typeface="Saira"/>
              <a:buChar char="○"/>
            </a:pPr>
            <a:r>
              <a:rPr lang="en" sz="1800"/>
              <a:t>es una nueva función derivada</a:t>
            </a:r>
            <a:br>
              <a:rPr lang="en" sz="1800"/>
            </a:br>
            <a:endParaRPr sz="1800"/>
          </a:p>
          <a:p>
            <a:pPr indent="-342900" lvl="1" marL="914400" rtl="0" algn="l">
              <a:lnSpc>
                <a:spcPct val="100000"/>
              </a:lnSpc>
              <a:spcBef>
                <a:spcPts val="0"/>
              </a:spcBef>
              <a:spcAft>
                <a:spcPts val="0"/>
              </a:spcAft>
              <a:buClr>
                <a:srgbClr val="000000"/>
              </a:buClr>
              <a:buSzPts val="1800"/>
              <a:buFont typeface="Saira"/>
              <a:buChar char="○"/>
            </a:pPr>
            <a:r>
              <a:rPr lang="en" sz="1800"/>
              <a:t>notación habitual</a:t>
            </a:r>
            <a:br>
              <a:rPr lang="en" sz="1800"/>
            </a:br>
            <a:endParaRPr sz="1800"/>
          </a:p>
          <a:p>
            <a:pPr indent="-342900" lvl="1" marL="914400" rtl="0" algn="l">
              <a:lnSpc>
                <a:spcPct val="100000"/>
              </a:lnSpc>
              <a:spcBef>
                <a:spcPts val="0"/>
              </a:spcBef>
              <a:spcAft>
                <a:spcPts val="0"/>
              </a:spcAft>
              <a:buClr>
                <a:srgbClr val="000000"/>
              </a:buClr>
              <a:buSzPts val="1800"/>
              <a:buFont typeface="Saira"/>
              <a:buChar char="○"/>
            </a:pPr>
            <a:r>
              <a:rPr lang="en" sz="1800"/>
              <a:t>recta tangente en el punto p: </a:t>
            </a:r>
            <a:r>
              <a:rPr i="1" lang="en" sz="1800"/>
              <a:t>y</a:t>
            </a:r>
            <a:r>
              <a:rPr lang="en" sz="1800"/>
              <a:t> = </a:t>
            </a:r>
            <a:r>
              <a:rPr i="1" lang="en" sz="1800"/>
              <a:t>a x + b</a:t>
            </a:r>
            <a:r>
              <a:rPr lang="en" sz="1800"/>
              <a:t>, donde</a:t>
            </a:r>
            <a:endParaRPr sz="1800"/>
          </a:p>
          <a:p>
            <a:pPr indent="-241300" lvl="0" marL="215900" rtl="0" algn="l">
              <a:lnSpc>
                <a:spcPct val="100000"/>
              </a:lnSpc>
              <a:spcBef>
                <a:spcPts val="0"/>
              </a:spcBef>
              <a:spcAft>
                <a:spcPts val="0"/>
              </a:spcAft>
              <a:buSzPts val="1800"/>
              <a:buChar char="●"/>
            </a:pPr>
            <a:r>
              <a:t/>
            </a:r>
            <a:endParaRPr/>
          </a:p>
        </p:txBody>
      </p:sp>
      <p:sp>
        <p:nvSpPr>
          <p:cNvPr id="305" name="Google Shape;305;p35"/>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Pendiente de una curva</a:t>
            </a:r>
            <a:endParaRPr sz="900"/>
          </a:p>
        </p:txBody>
      </p:sp>
      <p:pic>
        <p:nvPicPr>
          <p:cNvPr descr="Image" id="306" name="Google Shape;306;p35"/>
          <p:cNvPicPr preferRelativeResize="0"/>
          <p:nvPr/>
        </p:nvPicPr>
        <p:blipFill rotWithShape="1">
          <a:blip r:embed="rId3">
            <a:alphaModFix/>
          </a:blip>
          <a:srcRect b="0" l="0" r="0" t="0"/>
          <a:stretch/>
        </p:blipFill>
        <p:spPr>
          <a:xfrm>
            <a:off x="6140556" y="1040865"/>
            <a:ext cx="2304224" cy="1321304"/>
          </a:xfrm>
          <a:prstGeom prst="rect">
            <a:avLst/>
          </a:prstGeom>
          <a:noFill/>
          <a:ln>
            <a:noFill/>
          </a:ln>
        </p:spPr>
      </p:pic>
      <p:grpSp>
        <p:nvGrpSpPr>
          <p:cNvPr id="307" name="Google Shape;307;p35"/>
          <p:cNvGrpSpPr/>
          <p:nvPr/>
        </p:nvGrpSpPr>
        <p:grpSpPr>
          <a:xfrm>
            <a:off x="3180478" y="1860200"/>
            <a:ext cx="1362245" cy="468796"/>
            <a:chOff x="199163" y="0"/>
            <a:chExt cx="2170563" cy="889050"/>
          </a:xfrm>
        </p:grpSpPr>
        <p:pic>
          <p:nvPicPr>
            <p:cNvPr descr="Image" id="308" name="Google Shape;308;p35"/>
            <p:cNvPicPr preferRelativeResize="0"/>
            <p:nvPr/>
          </p:nvPicPr>
          <p:blipFill rotWithShape="1">
            <a:blip r:embed="rId4">
              <a:alphaModFix/>
            </a:blip>
            <a:srcRect b="0" l="0" r="0" t="0"/>
            <a:stretch/>
          </p:blipFill>
          <p:spPr>
            <a:xfrm>
              <a:off x="199163" y="0"/>
              <a:ext cx="474161" cy="889050"/>
            </a:xfrm>
            <a:prstGeom prst="rect">
              <a:avLst/>
            </a:prstGeom>
            <a:noFill/>
            <a:ln>
              <a:noFill/>
            </a:ln>
          </p:spPr>
        </p:pic>
        <p:pic>
          <p:nvPicPr>
            <p:cNvPr descr="Image" id="309" name="Google Shape;309;p35"/>
            <p:cNvPicPr preferRelativeResize="0"/>
            <p:nvPr/>
          </p:nvPicPr>
          <p:blipFill rotWithShape="1">
            <a:blip r:embed="rId5">
              <a:alphaModFix/>
            </a:blip>
            <a:srcRect b="0" l="0" r="0" t="0"/>
            <a:stretch/>
          </p:blipFill>
          <p:spPr>
            <a:xfrm>
              <a:off x="1480676" y="234352"/>
              <a:ext cx="889050" cy="462307"/>
            </a:xfrm>
            <a:prstGeom prst="rect">
              <a:avLst/>
            </a:prstGeom>
            <a:noFill/>
            <a:ln>
              <a:noFill/>
            </a:ln>
          </p:spPr>
        </p:pic>
        <p:sp>
          <p:nvSpPr>
            <p:cNvPr id="310" name="Google Shape;310;p35"/>
            <p:cNvSpPr txBox="1"/>
            <p:nvPr/>
          </p:nvSpPr>
          <p:spPr>
            <a:xfrm>
              <a:off x="595255" y="90875"/>
              <a:ext cx="474300" cy="651900"/>
            </a:xfrm>
            <a:prstGeom prst="rect">
              <a:avLst/>
            </a:prstGeom>
            <a:noFill/>
            <a:ln>
              <a:noFill/>
            </a:ln>
          </p:spPr>
          <p:txBody>
            <a:bodyPr anchorCtr="0" anchor="ctr" bIns="32750" lIns="32750" spcFirstLastPara="1" rIns="32750" wrap="square" tIns="32750">
              <a:noAutofit/>
            </a:bodyPr>
            <a:lstStyle/>
            <a:p>
              <a:pPr indent="292100" lvl="1" marL="0" marR="0" rtl="0" algn="l">
                <a:lnSpc>
                  <a:spcPct val="100000"/>
                </a:lnSpc>
                <a:spcBef>
                  <a:spcPts val="0"/>
                </a:spcBef>
                <a:spcAft>
                  <a:spcPts val="0"/>
                </a:spcAft>
                <a:buClr>
                  <a:srgbClr val="000000"/>
                </a:buClr>
                <a:buSzPts val="1800"/>
                <a:buFont typeface="Saira"/>
                <a:buNone/>
              </a:pPr>
              <a:r>
                <a:rPr lang="en" sz="1800">
                  <a:latin typeface="Encode Sans Thin"/>
                  <a:ea typeface="Encode Sans Thin"/>
                  <a:cs typeface="Encode Sans Thin"/>
                  <a:sym typeface="Encode Sans Thin"/>
                </a:rPr>
                <a:t>o</a:t>
              </a:r>
              <a:endParaRPr sz="900">
                <a:latin typeface="Encode Sans Thin"/>
                <a:ea typeface="Encode Sans Thin"/>
                <a:cs typeface="Encode Sans Thin"/>
                <a:sym typeface="Encode Sans Thin"/>
              </a:endParaRPr>
            </a:p>
          </p:txBody>
        </p:sp>
      </p:grpSp>
      <p:pic>
        <p:nvPicPr>
          <p:cNvPr descr="Image" id="311" name="Google Shape;311;p35"/>
          <p:cNvPicPr preferRelativeResize="0"/>
          <p:nvPr/>
        </p:nvPicPr>
        <p:blipFill rotWithShape="1">
          <a:blip r:embed="rId6">
            <a:alphaModFix/>
          </a:blip>
          <a:srcRect b="0" l="0" r="0" t="0"/>
          <a:stretch/>
        </p:blipFill>
        <p:spPr>
          <a:xfrm>
            <a:off x="1977298" y="2819148"/>
            <a:ext cx="1086500" cy="302675"/>
          </a:xfrm>
          <a:prstGeom prst="rect">
            <a:avLst/>
          </a:prstGeom>
          <a:noFill/>
          <a:ln>
            <a:noFill/>
          </a:ln>
        </p:spPr>
      </p:pic>
      <p:cxnSp>
        <p:nvCxnSpPr>
          <p:cNvPr id="312" name="Google Shape;312;p35"/>
          <p:cNvCxnSpPr/>
          <p:nvPr/>
        </p:nvCxnSpPr>
        <p:spPr>
          <a:xfrm rot="10800000">
            <a:off x="6064478" y="872869"/>
            <a:ext cx="0" cy="1563000"/>
          </a:xfrm>
          <a:prstGeom prst="straightConnector1">
            <a:avLst/>
          </a:prstGeom>
          <a:noFill/>
          <a:ln cap="flat" cmpd="sng" w="50800">
            <a:solidFill>
              <a:srgbClr val="000000"/>
            </a:solidFill>
            <a:prstDash val="solid"/>
            <a:miter lim="400000"/>
            <a:headEnd len="sm" w="sm" type="none"/>
            <a:tailEnd len="med" w="med" type="triangle"/>
          </a:ln>
        </p:spPr>
      </p:cxnSp>
      <p:cxnSp>
        <p:nvCxnSpPr>
          <p:cNvPr id="313" name="Google Shape;313;p35"/>
          <p:cNvCxnSpPr/>
          <p:nvPr/>
        </p:nvCxnSpPr>
        <p:spPr>
          <a:xfrm>
            <a:off x="6046455" y="2432115"/>
            <a:ext cx="2987100" cy="0"/>
          </a:xfrm>
          <a:prstGeom prst="straightConnector1">
            <a:avLst/>
          </a:prstGeom>
          <a:noFill/>
          <a:ln cap="flat" cmpd="sng" w="50800">
            <a:solidFill>
              <a:srgbClr val="000000"/>
            </a:solidFill>
            <a:prstDash val="solid"/>
            <a:miter lim="400000"/>
            <a:headEnd len="sm" w="sm" type="none"/>
            <a:tailEnd len="med" w="med" type="triangle"/>
          </a:ln>
        </p:spPr>
      </p:cxnSp>
      <p:pic>
        <p:nvPicPr>
          <p:cNvPr descr="Image" id="314" name="Google Shape;314;p35"/>
          <p:cNvPicPr preferRelativeResize="0"/>
          <p:nvPr/>
        </p:nvPicPr>
        <p:blipFill rotWithShape="1">
          <a:blip r:embed="rId7">
            <a:alphaModFix/>
          </a:blip>
          <a:srcRect b="0" l="0" r="0" t="0"/>
          <a:stretch/>
        </p:blipFill>
        <p:spPr>
          <a:xfrm>
            <a:off x="5729574" y="922102"/>
            <a:ext cx="127249" cy="227707"/>
          </a:xfrm>
          <a:prstGeom prst="rect">
            <a:avLst/>
          </a:prstGeom>
          <a:noFill/>
          <a:ln>
            <a:noFill/>
          </a:ln>
        </p:spPr>
      </p:pic>
      <p:pic>
        <p:nvPicPr>
          <p:cNvPr descr="Image" id="315" name="Google Shape;315;p35"/>
          <p:cNvPicPr preferRelativeResize="0"/>
          <p:nvPr/>
        </p:nvPicPr>
        <p:blipFill rotWithShape="1">
          <a:blip r:embed="rId8">
            <a:alphaModFix/>
          </a:blip>
          <a:srcRect b="0" l="0" r="0" t="0"/>
          <a:stretch/>
        </p:blipFill>
        <p:spPr>
          <a:xfrm>
            <a:off x="8788511" y="2573100"/>
            <a:ext cx="127249" cy="113854"/>
          </a:xfrm>
          <a:prstGeom prst="rect">
            <a:avLst/>
          </a:prstGeom>
          <a:noFill/>
          <a:ln>
            <a:noFill/>
          </a:ln>
        </p:spPr>
      </p:pic>
      <p:pic>
        <p:nvPicPr>
          <p:cNvPr descr="Image" id="316" name="Google Shape;316;p35"/>
          <p:cNvPicPr preferRelativeResize="0"/>
          <p:nvPr/>
        </p:nvPicPr>
        <p:blipFill rotWithShape="1">
          <a:blip r:embed="rId9">
            <a:alphaModFix/>
          </a:blip>
          <a:srcRect b="0" l="0" r="0" t="7080"/>
          <a:stretch/>
        </p:blipFill>
        <p:spPr>
          <a:xfrm>
            <a:off x="5167907" y="2771681"/>
            <a:ext cx="4091468" cy="2138459"/>
          </a:xfrm>
          <a:prstGeom prst="rect">
            <a:avLst/>
          </a:prstGeom>
          <a:noFill/>
          <a:ln>
            <a:noFill/>
          </a:ln>
        </p:spPr>
      </p:pic>
      <p:sp>
        <p:nvSpPr>
          <p:cNvPr id="317" name="Google Shape;31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 name="Shape 321"/>
        <p:cNvGrpSpPr/>
        <p:nvPr/>
      </p:nvGrpSpPr>
      <p:grpSpPr>
        <a:xfrm>
          <a:off x="0" y="0"/>
          <a:ext cx="0" cy="0"/>
          <a:chOff x="0" y="0"/>
          <a:chExt cx="0" cy="0"/>
        </a:xfrm>
      </p:grpSpPr>
      <p:sp>
        <p:nvSpPr>
          <p:cNvPr id="322" name="Google Shape;322;p36"/>
          <p:cNvSpPr txBox="1"/>
          <p:nvPr>
            <p:ph idx="1" type="body"/>
          </p:nvPr>
        </p:nvSpPr>
        <p:spPr>
          <a:xfrm>
            <a:off x="311700" y="681642"/>
            <a:ext cx="8520600" cy="1443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00000"/>
              </a:lnSpc>
              <a:spcBef>
                <a:spcPts val="0"/>
              </a:spcBef>
              <a:spcAft>
                <a:spcPts val="0"/>
              </a:spcAft>
              <a:buClr>
                <a:srgbClr val="000000"/>
              </a:buClr>
              <a:buSzPts val="1300"/>
              <a:buFont typeface="Saira"/>
              <a:buChar char="●"/>
            </a:pPr>
            <a:r>
              <a:rPr lang="en"/>
              <a:t>"Algoritmo más sencillo de aprendizaje automático"</a:t>
            </a:r>
            <a:endParaRPr/>
          </a:p>
          <a:p>
            <a:pPr indent="-342900" lvl="1" marL="914400" rtl="0" algn="l">
              <a:lnSpc>
                <a:spcPct val="100000"/>
              </a:lnSpc>
              <a:spcBef>
                <a:spcPts val="0"/>
              </a:spcBef>
              <a:spcAft>
                <a:spcPts val="0"/>
              </a:spcAft>
              <a:buClr>
                <a:srgbClr val="000000"/>
              </a:buClr>
              <a:buSzPts val="1800"/>
              <a:buFont typeface="Saira"/>
              <a:buChar char="○"/>
            </a:pPr>
            <a:r>
              <a:rPr lang="en" sz="1800"/>
              <a:t>Encontrar un modelo (función) que represente (aproximadamente) los datos</a:t>
            </a:r>
            <a:endParaRPr sz="1800"/>
          </a:p>
          <a:p>
            <a:pPr indent="-342900" lvl="1" marL="914400" rtl="0" algn="l">
              <a:lnSpc>
                <a:spcPct val="100000"/>
              </a:lnSpc>
              <a:spcBef>
                <a:spcPts val="0"/>
              </a:spcBef>
              <a:spcAft>
                <a:spcPts val="0"/>
              </a:spcAft>
              <a:buClr>
                <a:srgbClr val="000000"/>
              </a:buClr>
              <a:buSzPts val="1800"/>
              <a:buFont typeface="Saira"/>
              <a:buChar char="○"/>
            </a:pPr>
            <a:r>
              <a:rPr lang="en" sz="1800"/>
              <a:t>Minimizar la distancia de un modelo a los datos</a:t>
            </a:r>
            <a:endParaRPr sz="1800"/>
          </a:p>
        </p:txBody>
      </p:sp>
      <p:sp>
        <p:nvSpPr>
          <p:cNvPr id="323" name="Google Shape;323;p36"/>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Ejemplo: regresión por mínimos cuadrados</a:t>
            </a:r>
            <a:endParaRPr sz="900"/>
          </a:p>
        </p:txBody>
      </p:sp>
      <p:sp>
        <p:nvSpPr>
          <p:cNvPr id="324" name="Google Shape;324;p36"/>
          <p:cNvSpPr/>
          <p:nvPr/>
        </p:nvSpPr>
        <p:spPr>
          <a:xfrm>
            <a:off x="311700" y="2439975"/>
            <a:ext cx="8442900" cy="27036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pic>
        <p:nvPicPr>
          <p:cNvPr descr="Screen Shot 2021-03-02 at 11.43.19 PM.png" id="325" name="Google Shape;325;p36"/>
          <p:cNvPicPr preferRelativeResize="0"/>
          <p:nvPr/>
        </p:nvPicPr>
        <p:blipFill rotWithShape="1">
          <a:blip r:embed="rId3">
            <a:alphaModFix/>
          </a:blip>
          <a:srcRect b="0" l="0" r="0" t="0"/>
          <a:stretch/>
        </p:blipFill>
        <p:spPr>
          <a:xfrm>
            <a:off x="2308825" y="2439976"/>
            <a:ext cx="3286929" cy="2516074"/>
          </a:xfrm>
          <a:prstGeom prst="rect">
            <a:avLst/>
          </a:prstGeom>
          <a:noFill/>
          <a:ln>
            <a:noFill/>
          </a:ln>
        </p:spPr>
      </p:pic>
      <p:sp>
        <p:nvSpPr>
          <p:cNvPr id="326" name="Google Shape;326;p36"/>
          <p:cNvSpPr/>
          <p:nvPr/>
        </p:nvSpPr>
        <p:spPr>
          <a:xfrm>
            <a:off x="3515412" y="4346968"/>
            <a:ext cx="2441700" cy="3156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327" name="Google Shape;327;p36"/>
          <p:cNvSpPr/>
          <p:nvPr/>
        </p:nvSpPr>
        <p:spPr>
          <a:xfrm>
            <a:off x="5217927" y="3507872"/>
            <a:ext cx="803700" cy="3156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328" name="Google Shape;328;p36"/>
          <p:cNvSpPr/>
          <p:nvPr/>
        </p:nvSpPr>
        <p:spPr>
          <a:xfrm>
            <a:off x="5255151" y="2746886"/>
            <a:ext cx="454200" cy="3156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329" name="Google Shape;329;p36"/>
          <p:cNvSpPr txBox="1"/>
          <p:nvPr/>
        </p:nvSpPr>
        <p:spPr>
          <a:xfrm>
            <a:off x="2074524" y="2604419"/>
            <a:ext cx="1833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Times New Roman"/>
              <a:buNone/>
            </a:pPr>
            <a:r>
              <a:rPr b="0" i="1" lang="en" sz="1700" u="none" cap="none" strike="noStrike">
                <a:solidFill>
                  <a:srgbClr val="000000"/>
                </a:solidFill>
                <a:latin typeface="Times New Roman"/>
                <a:ea typeface="Times New Roman"/>
                <a:cs typeface="Times New Roman"/>
                <a:sym typeface="Times New Roman"/>
              </a:rPr>
              <a:t>y</a:t>
            </a:r>
            <a:endParaRPr sz="900"/>
          </a:p>
        </p:txBody>
      </p:sp>
      <p:grpSp>
        <p:nvGrpSpPr>
          <p:cNvPr id="330" name="Google Shape;330;p36"/>
          <p:cNvGrpSpPr/>
          <p:nvPr/>
        </p:nvGrpSpPr>
        <p:grpSpPr>
          <a:xfrm>
            <a:off x="897925" y="3707900"/>
            <a:ext cx="2261565" cy="247778"/>
            <a:chOff x="0" y="0"/>
            <a:chExt cx="3505216" cy="469900"/>
          </a:xfrm>
        </p:grpSpPr>
        <p:pic>
          <p:nvPicPr>
            <p:cNvPr descr="Image" id="331" name="Google Shape;331;p36"/>
            <p:cNvPicPr preferRelativeResize="0"/>
            <p:nvPr/>
          </p:nvPicPr>
          <p:blipFill rotWithShape="1">
            <a:blip r:embed="rId4">
              <a:alphaModFix/>
            </a:blip>
            <a:srcRect b="0" l="0" r="0" t="0"/>
            <a:stretch/>
          </p:blipFill>
          <p:spPr>
            <a:xfrm>
              <a:off x="0" y="0"/>
              <a:ext cx="1866900" cy="469900"/>
            </a:xfrm>
            <a:prstGeom prst="rect">
              <a:avLst/>
            </a:prstGeom>
            <a:noFill/>
            <a:ln>
              <a:noFill/>
            </a:ln>
          </p:spPr>
        </p:pic>
        <p:cxnSp>
          <p:nvCxnSpPr>
            <p:cNvPr id="332" name="Google Shape;332;p36"/>
            <p:cNvCxnSpPr/>
            <p:nvPr/>
          </p:nvCxnSpPr>
          <p:spPr>
            <a:xfrm>
              <a:off x="2061916" y="265397"/>
              <a:ext cx="1443300" cy="0"/>
            </a:xfrm>
            <a:prstGeom prst="straightConnector1">
              <a:avLst/>
            </a:prstGeom>
            <a:noFill/>
            <a:ln cap="flat" cmpd="sng" w="38100">
              <a:solidFill>
                <a:srgbClr val="0433FF"/>
              </a:solidFill>
              <a:prstDash val="solid"/>
              <a:miter lim="400000"/>
              <a:headEnd len="sm" w="sm" type="none"/>
              <a:tailEnd len="sm" w="sm" type="none"/>
            </a:ln>
          </p:spPr>
        </p:cxnSp>
      </p:grpSp>
      <p:grpSp>
        <p:nvGrpSpPr>
          <p:cNvPr id="333" name="Google Shape;333;p36"/>
          <p:cNvGrpSpPr/>
          <p:nvPr/>
        </p:nvGrpSpPr>
        <p:grpSpPr>
          <a:xfrm>
            <a:off x="2016501" y="2854375"/>
            <a:ext cx="1172135" cy="160721"/>
            <a:chOff x="0" y="0"/>
            <a:chExt cx="2001597" cy="304800"/>
          </a:xfrm>
        </p:grpSpPr>
        <p:pic>
          <p:nvPicPr>
            <p:cNvPr descr="Image" id="334" name="Google Shape;334;p36"/>
            <p:cNvPicPr preferRelativeResize="0"/>
            <p:nvPr/>
          </p:nvPicPr>
          <p:blipFill rotWithShape="1">
            <a:blip r:embed="rId5">
              <a:alphaModFix/>
            </a:blip>
            <a:srcRect b="0" l="0" r="0" t="0"/>
            <a:stretch/>
          </p:blipFill>
          <p:spPr>
            <a:xfrm>
              <a:off x="0" y="0"/>
              <a:ext cx="381000" cy="304800"/>
            </a:xfrm>
            <a:prstGeom prst="rect">
              <a:avLst/>
            </a:prstGeom>
            <a:noFill/>
            <a:ln>
              <a:noFill/>
            </a:ln>
          </p:spPr>
        </p:pic>
        <p:cxnSp>
          <p:nvCxnSpPr>
            <p:cNvPr id="335" name="Google Shape;335;p36"/>
            <p:cNvCxnSpPr/>
            <p:nvPr/>
          </p:nvCxnSpPr>
          <p:spPr>
            <a:xfrm>
              <a:off x="558297" y="154569"/>
              <a:ext cx="1443300" cy="0"/>
            </a:xfrm>
            <a:prstGeom prst="straightConnector1">
              <a:avLst/>
            </a:prstGeom>
            <a:noFill/>
            <a:ln cap="flat" cmpd="sng" w="38100">
              <a:solidFill>
                <a:srgbClr val="0433FF"/>
              </a:solidFill>
              <a:prstDash val="solid"/>
              <a:miter lim="400000"/>
              <a:headEnd len="sm" w="sm" type="none"/>
              <a:tailEnd len="sm" w="sm" type="none"/>
            </a:ln>
          </p:spPr>
        </p:cxnSp>
      </p:grpSp>
      <p:grpSp>
        <p:nvGrpSpPr>
          <p:cNvPr id="336" name="Google Shape;336;p36"/>
          <p:cNvGrpSpPr/>
          <p:nvPr/>
        </p:nvGrpSpPr>
        <p:grpSpPr>
          <a:xfrm>
            <a:off x="3065875" y="3861282"/>
            <a:ext cx="294669" cy="1064555"/>
            <a:chOff x="0" y="75"/>
            <a:chExt cx="419100" cy="2018879"/>
          </a:xfrm>
        </p:grpSpPr>
        <p:pic>
          <p:nvPicPr>
            <p:cNvPr descr="Image" id="337" name="Google Shape;337;p36"/>
            <p:cNvPicPr preferRelativeResize="0"/>
            <p:nvPr/>
          </p:nvPicPr>
          <p:blipFill rotWithShape="1">
            <a:blip r:embed="rId6">
              <a:alphaModFix/>
            </a:blip>
            <a:srcRect b="0" l="0" r="0" t="0"/>
            <a:stretch/>
          </p:blipFill>
          <p:spPr>
            <a:xfrm>
              <a:off x="0" y="1739553"/>
              <a:ext cx="419100" cy="279401"/>
            </a:xfrm>
            <a:prstGeom prst="rect">
              <a:avLst/>
            </a:prstGeom>
            <a:noFill/>
            <a:ln>
              <a:noFill/>
            </a:ln>
          </p:spPr>
        </p:pic>
        <p:cxnSp>
          <p:nvCxnSpPr>
            <p:cNvPr id="338" name="Google Shape;338;p36"/>
            <p:cNvCxnSpPr/>
            <p:nvPr/>
          </p:nvCxnSpPr>
          <p:spPr>
            <a:xfrm rot="10800000">
              <a:off x="122240" y="75"/>
              <a:ext cx="0" cy="1641900"/>
            </a:xfrm>
            <a:prstGeom prst="straightConnector1">
              <a:avLst/>
            </a:prstGeom>
            <a:noFill/>
            <a:ln cap="flat" cmpd="sng" w="38100">
              <a:solidFill>
                <a:srgbClr val="0433FF"/>
              </a:solidFill>
              <a:prstDash val="solid"/>
              <a:miter lim="400000"/>
              <a:headEnd len="sm" w="sm" type="none"/>
              <a:tailEnd len="sm" w="sm" type="none"/>
            </a:ln>
          </p:spPr>
        </p:cxnSp>
      </p:grpSp>
      <p:pic>
        <p:nvPicPr>
          <p:cNvPr descr="Image" id="339" name="Google Shape;339;p36"/>
          <p:cNvPicPr preferRelativeResize="0"/>
          <p:nvPr/>
        </p:nvPicPr>
        <p:blipFill rotWithShape="1">
          <a:blip r:embed="rId7">
            <a:alphaModFix/>
          </a:blip>
          <a:srcRect b="0" l="0" r="0" t="0"/>
          <a:stretch/>
        </p:blipFill>
        <p:spPr>
          <a:xfrm>
            <a:off x="1777293" y="2159334"/>
            <a:ext cx="4246067" cy="529084"/>
          </a:xfrm>
          <a:prstGeom prst="rect">
            <a:avLst/>
          </a:prstGeom>
          <a:noFill/>
          <a:ln>
            <a:noFill/>
          </a:ln>
        </p:spPr>
      </p:pic>
      <p:sp>
        <p:nvSpPr>
          <p:cNvPr id="340" name="Google Shape;34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 name="Shape 110"/>
        <p:cNvGrpSpPr/>
        <p:nvPr/>
      </p:nvGrpSpPr>
      <p:grpSpPr>
        <a:xfrm>
          <a:off x="0" y="0"/>
          <a:ext cx="0" cy="0"/>
          <a:chOff x="0" y="0"/>
          <a:chExt cx="0" cy="0"/>
        </a:xfrm>
      </p:grpSpPr>
      <p:sp>
        <p:nvSpPr>
          <p:cNvPr id="111" name="Google Shape;111;p19"/>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12" name="Google Shape;112;p19"/>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sp>
        <p:nvSpPr>
          <p:cNvPr id="345" name="Google Shape;345;p37"/>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28600" lvl="0" marL="228600" rtl="0" algn="l">
              <a:lnSpc>
                <a:spcPct val="100000"/>
              </a:lnSpc>
              <a:spcBef>
                <a:spcPts val="2100"/>
              </a:spcBef>
              <a:spcAft>
                <a:spcPts val="0"/>
              </a:spcAft>
              <a:buSzPts val="1400"/>
              <a:buChar char="●"/>
            </a:pPr>
            <a:r>
              <a:rPr lang="en" sz="1800"/>
              <a:t>"Algoritmos más sencillos de aprendizaje automático"</a:t>
            </a:r>
            <a:endParaRPr sz="1800"/>
          </a:p>
          <a:p>
            <a:pPr indent="-266700" lvl="1" marL="571500" rtl="0" algn="l">
              <a:lnSpc>
                <a:spcPct val="100000"/>
              </a:lnSpc>
              <a:spcBef>
                <a:spcPts val="2100"/>
              </a:spcBef>
              <a:spcAft>
                <a:spcPts val="0"/>
              </a:spcAft>
              <a:buSzPts val="1400"/>
              <a:buChar char="○"/>
            </a:pPr>
            <a:r>
              <a:rPr lang="en" sz="1800"/>
              <a:t>Minimizar la distancia de un modelo a los datos</a:t>
            </a:r>
            <a:endParaRPr sz="1800"/>
          </a:p>
          <a:p>
            <a:pPr indent="0" lvl="0" marL="292100" rtl="0" algn="l">
              <a:lnSpc>
                <a:spcPct val="100000"/>
              </a:lnSpc>
              <a:spcBef>
                <a:spcPts val="2100"/>
              </a:spcBef>
              <a:spcAft>
                <a:spcPts val="0"/>
              </a:spcAft>
              <a:buNone/>
            </a:pPr>
            <a:r>
              <a:t/>
            </a:r>
            <a:endParaRPr sz="1800"/>
          </a:p>
          <a:p>
            <a:pPr indent="-266700" lvl="1" marL="571500" rtl="0" algn="l">
              <a:lnSpc>
                <a:spcPct val="100000"/>
              </a:lnSpc>
              <a:spcBef>
                <a:spcPts val="2100"/>
              </a:spcBef>
              <a:spcAft>
                <a:spcPts val="0"/>
              </a:spcAft>
              <a:buSzPts val="1400"/>
              <a:buChar char="○"/>
            </a:pPr>
            <a:r>
              <a:rPr lang="en" sz="1800"/>
              <a:t>Ejemplo: relación lineal y = a x + b</a:t>
            </a:r>
            <a:endParaRPr sz="1800"/>
          </a:p>
          <a:p>
            <a:pPr indent="-266700" lvl="1" marL="571500" rtl="0" algn="l">
              <a:lnSpc>
                <a:spcPct val="100000"/>
              </a:lnSpc>
              <a:spcBef>
                <a:spcPts val="2100"/>
              </a:spcBef>
              <a:spcAft>
                <a:spcPts val="0"/>
              </a:spcAft>
              <a:buSzPts val="1400"/>
              <a:buChar char="○"/>
            </a:pPr>
            <a:r>
              <a:rPr lang="en" sz="1800"/>
              <a:t>Cálculo (derivadas) + matrices (inversa, transpuesta): &lt; 10 líneas de código, encuentra a y b</a:t>
            </a:r>
            <a:endParaRPr sz="1800"/>
          </a:p>
          <a:p>
            <a:pPr indent="-228600" lvl="0" marL="228600" rtl="0" algn="l">
              <a:lnSpc>
                <a:spcPct val="100000"/>
              </a:lnSpc>
              <a:spcBef>
                <a:spcPts val="2100"/>
              </a:spcBef>
              <a:spcAft>
                <a:spcPts val="0"/>
              </a:spcAft>
              <a:buSzPts val="1400"/>
              <a:buChar char="●"/>
            </a:pPr>
            <a:r>
              <a:rPr lang="en" sz="1800"/>
              <a:t>¡Esto es un aprendizaje automático a partir de datos!</a:t>
            </a:r>
            <a:endParaRPr sz="1800"/>
          </a:p>
        </p:txBody>
      </p:sp>
      <p:sp>
        <p:nvSpPr>
          <p:cNvPr id="346" name="Google Shape;346;p37"/>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Ejemplo: regresión por mínimos cuadrados</a:t>
            </a:r>
            <a:endParaRPr sz="900"/>
          </a:p>
        </p:txBody>
      </p:sp>
      <p:pic>
        <p:nvPicPr>
          <p:cNvPr descr="Image" id="347" name="Google Shape;347;p37"/>
          <p:cNvPicPr preferRelativeResize="0"/>
          <p:nvPr/>
        </p:nvPicPr>
        <p:blipFill rotWithShape="1">
          <a:blip r:embed="rId3">
            <a:alphaModFix/>
          </a:blip>
          <a:srcRect b="0" l="0" r="0" t="0"/>
          <a:stretch/>
        </p:blipFill>
        <p:spPr>
          <a:xfrm>
            <a:off x="1777293" y="2287475"/>
            <a:ext cx="4246067" cy="529084"/>
          </a:xfrm>
          <a:prstGeom prst="rect">
            <a:avLst/>
          </a:prstGeom>
          <a:noFill/>
          <a:ln>
            <a:noFill/>
          </a:ln>
        </p:spPr>
      </p:pic>
      <p:sp>
        <p:nvSpPr>
          <p:cNvPr id="348" name="Google Shape;348;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2" name="Shape 352"/>
        <p:cNvGrpSpPr/>
        <p:nvPr/>
      </p:nvGrpSpPr>
      <p:grpSpPr>
        <a:xfrm>
          <a:off x="0" y="0"/>
          <a:ext cx="0" cy="0"/>
          <a:chOff x="0" y="0"/>
          <a:chExt cx="0" cy="0"/>
        </a:xfrm>
      </p:grpSpPr>
      <p:pic>
        <p:nvPicPr>
          <p:cNvPr descr="Image" id="353" name="Google Shape;353;p38"/>
          <p:cNvPicPr preferRelativeResize="0"/>
          <p:nvPr/>
        </p:nvPicPr>
        <p:blipFill rotWithShape="1">
          <a:blip r:embed="rId3">
            <a:alphaModFix/>
          </a:blip>
          <a:srcRect b="0" l="0" r="0" t="0"/>
          <a:stretch/>
        </p:blipFill>
        <p:spPr>
          <a:xfrm>
            <a:off x="1777293" y="2058875"/>
            <a:ext cx="4246067" cy="529084"/>
          </a:xfrm>
          <a:prstGeom prst="rect">
            <a:avLst/>
          </a:prstGeom>
          <a:noFill/>
          <a:ln>
            <a:noFill/>
          </a:ln>
        </p:spPr>
      </p:pic>
      <p:grpSp>
        <p:nvGrpSpPr>
          <p:cNvPr id="354" name="Google Shape;354;p38"/>
          <p:cNvGrpSpPr/>
          <p:nvPr/>
        </p:nvGrpSpPr>
        <p:grpSpPr>
          <a:xfrm>
            <a:off x="664375" y="667687"/>
            <a:ext cx="7876126" cy="3883579"/>
            <a:chOff x="0" y="0"/>
            <a:chExt cx="11202000" cy="5752597"/>
          </a:xfrm>
        </p:grpSpPr>
        <p:sp>
          <p:nvSpPr>
            <p:cNvPr id="355" name="Google Shape;355;p38"/>
            <p:cNvSpPr/>
            <p:nvPr/>
          </p:nvSpPr>
          <p:spPr>
            <a:xfrm>
              <a:off x="0" y="101313"/>
              <a:ext cx="11202000" cy="56424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pic>
          <p:nvPicPr>
            <p:cNvPr descr="Image" id="356" name="Google Shape;356;p38"/>
            <p:cNvPicPr preferRelativeResize="0"/>
            <p:nvPr/>
          </p:nvPicPr>
          <p:blipFill rotWithShape="1">
            <a:blip r:embed="rId4">
              <a:alphaModFix/>
            </a:blip>
            <a:srcRect b="0" l="0" r="0" t="0"/>
            <a:stretch/>
          </p:blipFill>
          <p:spPr>
            <a:xfrm>
              <a:off x="394224" y="0"/>
              <a:ext cx="8694102" cy="5752597"/>
            </a:xfrm>
            <a:prstGeom prst="rect">
              <a:avLst/>
            </a:prstGeom>
            <a:noFill/>
            <a:ln>
              <a:noFill/>
            </a:ln>
          </p:spPr>
        </p:pic>
      </p:grpSp>
      <p:sp>
        <p:nvSpPr>
          <p:cNvPr id="357" name="Google Shape;35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8" name="Google Shape;358;p38"/>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Ejemplo: regresión por mínimos cuadrados</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9"/>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Probabilidades</a:t>
            </a:r>
            <a:endParaRPr/>
          </a:p>
        </p:txBody>
      </p:sp>
      <p:sp>
        <p:nvSpPr>
          <p:cNvPr id="364" name="Google Shape;364;p39"/>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365" name="Google Shape;365;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Probabilidad</a:t>
            </a:r>
            <a:endParaRPr sz="2300"/>
          </a:p>
        </p:txBody>
      </p:sp>
      <p:sp>
        <p:nvSpPr>
          <p:cNvPr id="371" name="Google Shape;371;p40"/>
          <p:cNvSpPr txBox="1"/>
          <p:nvPr>
            <p:ph idx="1" type="body"/>
          </p:nvPr>
        </p:nvSpPr>
        <p:spPr>
          <a:xfrm>
            <a:off x="311700" y="834038"/>
            <a:ext cx="8520600" cy="37347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Concepto fundamental en nuestro cotidiano, sin que tomemos mucha conciencia</a:t>
            </a:r>
            <a:endParaRPr/>
          </a:p>
          <a:p>
            <a:pPr indent="-342900" lvl="0" marL="457200" rtl="0" algn="l">
              <a:spcBef>
                <a:spcPts val="0"/>
              </a:spcBef>
              <a:spcAft>
                <a:spcPts val="0"/>
              </a:spcAft>
              <a:buSzPts val="1800"/>
              <a:buChar char="●"/>
            </a:pPr>
            <a:r>
              <a:rPr lang="en"/>
              <a:t>No suele ser tratado adecuadamente en la educación general</a:t>
            </a:r>
            <a:endParaRPr/>
          </a:p>
          <a:p>
            <a:pPr indent="-342900" lvl="0" marL="457200" rtl="0" algn="l">
              <a:spcBef>
                <a:spcPts val="0"/>
              </a:spcBef>
              <a:spcAft>
                <a:spcPts val="0"/>
              </a:spcAft>
              <a:buSzPts val="1800"/>
              <a:buChar char="●"/>
            </a:pPr>
            <a:r>
              <a:rPr lang="en"/>
              <a:t>También fundamental para entender la ciencia de datos y la inteligencia artificial</a:t>
            </a:r>
            <a:endParaRPr/>
          </a:p>
          <a:p>
            <a:pPr indent="-342900" lvl="0" marL="457200" rtl="0" algn="l">
              <a:spcBef>
                <a:spcPts val="0"/>
              </a:spcBef>
              <a:spcAft>
                <a:spcPts val="0"/>
              </a:spcAft>
              <a:buSzPts val="1800"/>
              <a:buChar char="●"/>
            </a:pPr>
            <a:r>
              <a:rPr lang="en"/>
              <a:t>Como en todo, se usa un lenguaje y herramientas matemáticas, pero hay un marco conceptual que intentaremos hacer intuitivo</a:t>
            </a:r>
            <a:endParaRPr/>
          </a:p>
          <a:p>
            <a:pPr indent="-342900" lvl="0" marL="457200" rtl="0" algn="l">
              <a:spcBef>
                <a:spcPts val="0"/>
              </a:spcBef>
              <a:spcAft>
                <a:spcPts val="0"/>
              </a:spcAft>
              <a:buSzPts val="1800"/>
              <a:buChar char="●"/>
            </a:pPr>
            <a:r>
              <a:rPr lang="en"/>
              <a:t>La "matemática aburrida y difícil" nos llevará al maravilloso mundo de la ciencia de datos y la inteligencia artificial…</a:t>
            </a:r>
            <a:endParaRPr/>
          </a:p>
        </p:txBody>
      </p:sp>
      <p:sp>
        <p:nvSpPr>
          <p:cNvPr id="372" name="Google Shape;37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sp>
        <p:nvSpPr>
          <p:cNvPr id="377" name="Google Shape;377;p41"/>
          <p:cNvSpPr txBox="1"/>
          <p:nvPr>
            <p:ph idx="1" type="body"/>
          </p:nvPr>
        </p:nvSpPr>
        <p:spPr>
          <a:xfrm>
            <a:off x="387900" y="834050"/>
            <a:ext cx="8160900" cy="3734700"/>
          </a:xfrm>
          <a:prstGeom prst="rect">
            <a:avLst/>
          </a:prstGeom>
          <a:noFill/>
          <a:ln>
            <a:noFill/>
          </a:ln>
        </p:spPr>
        <p:txBody>
          <a:bodyPr anchorCtr="0" anchor="ctr" bIns="32750" lIns="32750" spcFirstLastPara="1" rIns="32750" wrap="square" tIns="32750">
            <a:normAutofit/>
          </a:bodyPr>
          <a:lstStyle/>
          <a:p>
            <a:pPr indent="-222250" lvl="0" marL="215900" rtl="0" algn="l">
              <a:lnSpc>
                <a:spcPct val="100000"/>
              </a:lnSpc>
              <a:spcBef>
                <a:spcPts val="1000"/>
              </a:spcBef>
              <a:spcAft>
                <a:spcPts val="0"/>
              </a:spcAft>
              <a:buSzPts val="1300"/>
              <a:buChar char="●"/>
            </a:pPr>
            <a:r>
              <a:rPr lang="en" sz="1700"/>
              <a:t>Programación: determinista y segura</a:t>
            </a:r>
            <a:endParaRPr sz="1700"/>
          </a:p>
          <a:p>
            <a:pPr indent="-222250" lvl="0" marL="215900" rtl="0" algn="l">
              <a:lnSpc>
                <a:spcPct val="100000"/>
              </a:lnSpc>
              <a:spcBef>
                <a:spcPts val="1000"/>
              </a:spcBef>
              <a:spcAft>
                <a:spcPts val="0"/>
              </a:spcAft>
              <a:buSzPts val="1300"/>
              <a:buChar char="●"/>
            </a:pPr>
            <a:r>
              <a:rPr lang="en" sz="1700"/>
              <a:t>La mayoría de las decisiones se basan en una evaluación probabilística (consciente o no) </a:t>
            </a:r>
            <a:endParaRPr sz="1700"/>
          </a:p>
          <a:p>
            <a:pPr indent="-222250" lvl="0" marL="215900" rtl="0" algn="l">
              <a:lnSpc>
                <a:spcPct val="100000"/>
              </a:lnSpc>
              <a:spcBef>
                <a:spcPts val="1000"/>
              </a:spcBef>
              <a:spcAft>
                <a:spcPts val="0"/>
              </a:spcAft>
              <a:buSzPts val="1300"/>
              <a:buChar char="●"/>
            </a:pPr>
            <a:r>
              <a:rPr lang="en" sz="1700"/>
              <a:t>Fundamental para nuestra comprensión del mundo</a:t>
            </a:r>
            <a:endParaRPr sz="1700"/>
          </a:p>
          <a:p>
            <a:pPr indent="-222250" lvl="0" marL="215900" rtl="0" algn="l">
              <a:lnSpc>
                <a:spcPct val="100000"/>
              </a:lnSpc>
              <a:spcBef>
                <a:spcPts val="1000"/>
              </a:spcBef>
              <a:spcAft>
                <a:spcPts val="0"/>
              </a:spcAft>
              <a:buSzPts val="1300"/>
              <a:buChar char="●"/>
            </a:pPr>
            <a:r>
              <a:rPr lang="en" sz="1700"/>
              <a:t>Concepto subyacente en la IA</a:t>
            </a:r>
            <a:endParaRPr sz="1700"/>
          </a:p>
          <a:p>
            <a:pPr indent="-222250" lvl="0" marL="215900" rtl="0" algn="l">
              <a:lnSpc>
                <a:spcPct val="100000"/>
              </a:lnSpc>
              <a:spcBef>
                <a:spcPts val="1000"/>
              </a:spcBef>
              <a:spcAft>
                <a:spcPts val="0"/>
              </a:spcAft>
              <a:buSzPts val="1300"/>
              <a:buChar char="●"/>
            </a:pPr>
            <a:r>
              <a:rPr lang="en" sz="1700"/>
              <a:t>Poco intuitivo</a:t>
            </a:r>
            <a:endParaRPr sz="1700"/>
          </a:p>
          <a:p>
            <a:pPr indent="-222250" lvl="0" marL="215900" rtl="0" algn="l">
              <a:lnSpc>
                <a:spcPct val="100000"/>
              </a:lnSpc>
              <a:spcBef>
                <a:spcPts val="1000"/>
              </a:spcBef>
              <a:spcAft>
                <a:spcPts val="0"/>
              </a:spcAft>
              <a:buSzPts val="1300"/>
              <a:buChar char="●"/>
            </a:pPr>
            <a:r>
              <a:rPr lang="en" sz="1700"/>
              <a:t>Abordado superficialmente y mal tratado en la mayoría de los cursos</a:t>
            </a:r>
            <a:endParaRPr sz="1700"/>
          </a:p>
        </p:txBody>
      </p:sp>
      <p:sp>
        <p:nvSpPr>
          <p:cNvPr id="378" name="Google Shape;378;p4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Probabilidad</a:t>
            </a:r>
            <a:endParaRPr sz="900"/>
          </a:p>
        </p:txBody>
      </p:sp>
      <p:sp>
        <p:nvSpPr>
          <p:cNvPr id="379" name="Google Shape;37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2"/>
          <p:cNvSpPr txBox="1"/>
          <p:nvPr>
            <p:ph idx="1" type="body"/>
          </p:nvPr>
        </p:nvSpPr>
        <p:spPr>
          <a:xfrm>
            <a:off x="311700" y="681638"/>
            <a:ext cx="8520600" cy="3734700"/>
          </a:xfrm>
          <a:prstGeom prst="rect">
            <a:avLst/>
          </a:prstGeom>
          <a:noFill/>
          <a:ln>
            <a:noFill/>
          </a:ln>
        </p:spPr>
        <p:txBody>
          <a:bodyPr anchorCtr="0" anchor="ctr" bIns="32750" lIns="32750" spcFirstLastPara="1" rIns="32750" wrap="square" tIns="32750">
            <a:normAutofit lnSpcReduction="10000"/>
          </a:bodyPr>
          <a:lstStyle/>
          <a:p>
            <a:pPr indent="-209550" lvl="0" marL="203200" rtl="0" algn="l">
              <a:lnSpc>
                <a:spcPct val="150000"/>
              </a:lnSpc>
              <a:spcBef>
                <a:spcPts val="0"/>
              </a:spcBef>
              <a:spcAft>
                <a:spcPts val="0"/>
              </a:spcAft>
              <a:buSzPts val="1300"/>
              <a:buChar char="●"/>
            </a:pPr>
            <a:r>
              <a:rPr lang="en" sz="1700"/>
              <a:t>Nomenclatura: aleatorio, probabilístico, estocástico</a:t>
            </a:r>
            <a:endParaRPr sz="1700"/>
          </a:p>
          <a:p>
            <a:pPr indent="-209550" lvl="0" marL="203200" rtl="0" algn="l">
              <a:lnSpc>
                <a:spcPct val="150000"/>
              </a:lnSpc>
              <a:spcBef>
                <a:spcPts val="0"/>
              </a:spcBef>
              <a:spcAft>
                <a:spcPts val="0"/>
              </a:spcAft>
              <a:buSzPts val="1300"/>
              <a:buChar char="●"/>
            </a:pPr>
            <a:r>
              <a:rPr lang="en" sz="1700"/>
              <a:t>Fuentes de incertidumbre</a:t>
            </a:r>
            <a:endParaRPr sz="1700"/>
          </a:p>
          <a:p>
            <a:pPr indent="-260350" lvl="1" marL="571500" rtl="0" algn="l">
              <a:lnSpc>
                <a:spcPct val="150000"/>
              </a:lnSpc>
              <a:spcBef>
                <a:spcPts val="0"/>
              </a:spcBef>
              <a:spcAft>
                <a:spcPts val="0"/>
              </a:spcAft>
              <a:buSzPts val="1300"/>
              <a:buChar char="○"/>
            </a:pPr>
            <a:r>
              <a:rPr lang="en" sz="1700"/>
              <a:t>Observabilidad incompleta</a:t>
            </a:r>
            <a:endParaRPr sz="1700"/>
          </a:p>
          <a:p>
            <a:pPr indent="-260350" lvl="1" marL="571500" rtl="0" algn="l">
              <a:lnSpc>
                <a:spcPct val="150000"/>
              </a:lnSpc>
              <a:spcBef>
                <a:spcPts val="0"/>
              </a:spcBef>
              <a:spcAft>
                <a:spcPts val="0"/>
              </a:spcAft>
              <a:buSzPts val="1300"/>
              <a:buChar char="○"/>
            </a:pPr>
            <a:r>
              <a:rPr lang="en" sz="1700"/>
              <a:t>Modelización incompleta</a:t>
            </a:r>
            <a:endParaRPr sz="1700"/>
          </a:p>
          <a:p>
            <a:pPr indent="-260350" lvl="1" marL="571500" rtl="0" algn="l">
              <a:lnSpc>
                <a:spcPct val="150000"/>
              </a:lnSpc>
              <a:spcBef>
                <a:spcPts val="0"/>
              </a:spcBef>
              <a:spcAft>
                <a:spcPts val="0"/>
              </a:spcAft>
              <a:buSzPts val="1300"/>
              <a:buChar char="○"/>
            </a:pPr>
            <a:r>
              <a:rPr lang="en" sz="1700"/>
              <a:t>Imprevisibilidad (por ejemplo, el estado de ánimo)</a:t>
            </a:r>
            <a:endParaRPr sz="1700"/>
          </a:p>
          <a:p>
            <a:pPr indent="-260350" lvl="1" marL="571500" rtl="0" algn="l">
              <a:lnSpc>
                <a:spcPct val="150000"/>
              </a:lnSpc>
              <a:spcBef>
                <a:spcPts val="0"/>
              </a:spcBef>
              <a:spcAft>
                <a:spcPts val="0"/>
              </a:spcAft>
              <a:buSzPts val="1300"/>
              <a:buChar char="○"/>
            </a:pPr>
            <a:r>
              <a:rPr lang="en" sz="1700"/>
              <a:t>Estocasticidad inherente (por ejemplo, QM)</a:t>
            </a:r>
            <a:endParaRPr sz="1700"/>
          </a:p>
          <a:p>
            <a:pPr indent="-209550" lvl="0" marL="203200" rtl="0" algn="l">
              <a:lnSpc>
                <a:spcPct val="150000"/>
              </a:lnSpc>
              <a:spcBef>
                <a:spcPts val="0"/>
              </a:spcBef>
              <a:spcAft>
                <a:spcPts val="0"/>
              </a:spcAft>
              <a:buSzPts val="1300"/>
              <a:buChar char="●"/>
            </a:pPr>
            <a:r>
              <a:rPr lang="en" sz="1700"/>
              <a:t>Probabilidades simples</a:t>
            </a:r>
            <a:endParaRPr sz="1700"/>
          </a:p>
          <a:p>
            <a:pPr indent="-260350" lvl="1" marL="571500" rtl="0" algn="l">
              <a:lnSpc>
                <a:spcPct val="150000"/>
              </a:lnSpc>
              <a:spcBef>
                <a:spcPts val="0"/>
              </a:spcBef>
              <a:spcAft>
                <a:spcPts val="0"/>
              </a:spcAft>
              <a:buSzPts val="1300"/>
              <a:buChar char="○"/>
            </a:pPr>
            <a:r>
              <a:rPr lang="en" sz="1700"/>
              <a:t>Probabilidad de que ocurra algo (binaria) </a:t>
            </a:r>
            <a:endParaRPr sz="1700"/>
          </a:p>
          <a:p>
            <a:pPr indent="-260350" lvl="1" marL="571500" rtl="0" algn="l">
              <a:lnSpc>
                <a:spcPct val="150000"/>
              </a:lnSpc>
              <a:spcBef>
                <a:spcPts val="0"/>
              </a:spcBef>
              <a:spcAft>
                <a:spcPts val="0"/>
              </a:spcAft>
              <a:buSzPts val="1300"/>
              <a:buChar char="○"/>
            </a:pPr>
            <a:r>
              <a:rPr lang="en" sz="1700"/>
              <a:t>Probabilidad entera (discreta) [más estudiada, intuitiva]</a:t>
            </a:r>
            <a:endParaRPr sz="1700"/>
          </a:p>
          <a:p>
            <a:pPr indent="-260350" lvl="1" marL="571500" rtl="0" algn="l">
              <a:lnSpc>
                <a:spcPct val="150000"/>
              </a:lnSpc>
              <a:spcBef>
                <a:spcPts val="0"/>
              </a:spcBef>
              <a:spcAft>
                <a:spcPts val="0"/>
              </a:spcAft>
              <a:buSzPts val="1300"/>
              <a:buChar char="○"/>
            </a:pPr>
            <a:r>
              <a:rPr lang="en" sz="1700"/>
              <a:t>Probabilidad continua [más útil, realista, frecuente]</a:t>
            </a:r>
            <a:endParaRPr sz="1700"/>
          </a:p>
        </p:txBody>
      </p:sp>
      <p:sp>
        <p:nvSpPr>
          <p:cNvPr id="385" name="Google Shape;38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4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Probabilidad</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3"/>
          <p:cNvSpPr txBox="1"/>
          <p:nvPr>
            <p:ph idx="1" type="body"/>
          </p:nvPr>
        </p:nvSpPr>
        <p:spPr>
          <a:xfrm>
            <a:off x="311700" y="529251"/>
            <a:ext cx="8520600" cy="1789500"/>
          </a:xfrm>
          <a:prstGeom prst="rect">
            <a:avLst/>
          </a:prstGeom>
          <a:noFill/>
          <a:ln>
            <a:noFill/>
          </a:ln>
        </p:spPr>
        <p:txBody>
          <a:bodyPr anchorCtr="0" anchor="ctr" bIns="32750" lIns="32750" spcFirstLastPara="1" rIns="32750" wrap="square" tIns="32750">
            <a:normAutofit/>
          </a:bodyPr>
          <a:lstStyle/>
          <a:p>
            <a:pPr indent="-209550" lvl="0" marL="203200" rtl="0" algn="l">
              <a:lnSpc>
                <a:spcPct val="100000"/>
              </a:lnSpc>
              <a:spcBef>
                <a:spcPts val="1000"/>
              </a:spcBef>
              <a:spcAft>
                <a:spcPts val="0"/>
              </a:spcAft>
              <a:buSzPts val="1300"/>
              <a:buChar char="●"/>
            </a:pPr>
            <a:r>
              <a:rPr lang="en" sz="1700"/>
              <a:t>Realización: resultado de un proceso aleatorio (por ejemplo, tirar un dado)</a:t>
            </a:r>
            <a:endParaRPr sz="1700"/>
          </a:p>
          <a:p>
            <a:pPr indent="-209550" lvl="0" marL="203200" rtl="0" algn="l">
              <a:lnSpc>
                <a:spcPct val="100000"/>
              </a:lnSpc>
              <a:spcBef>
                <a:spcPts val="1000"/>
              </a:spcBef>
              <a:spcAft>
                <a:spcPts val="0"/>
              </a:spcAft>
              <a:buSzPts val="1300"/>
              <a:buChar char="●"/>
            </a:pPr>
            <a:r>
              <a:rPr lang="en" sz="1700"/>
              <a:t>Muestreo: número de realizaciones</a:t>
            </a:r>
            <a:endParaRPr sz="1700"/>
          </a:p>
          <a:p>
            <a:pPr indent="-209550" lvl="0" marL="203200" rtl="0" algn="l">
              <a:lnSpc>
                <a:spcPct val="100000"/>
              </a:lnSpc>
              <a:spcBef>
                <a:spcPts val="1000"/>
              </a:spcBef>
              <a:spcAft>
                <a:spcPts val="0"/>
              </a:spcAft>
              <a:buSzPts val="1300"/>
              <a:buChar char="●"/>
            </a:pPr>
            <a:r>
              <a:rPr lang="en" sz="1700"/>
              <a:t>Ejemplo: 10.000 lanzamientos </a:t>
            </a:r>
            <a:endParaRPr sz="1700"/>
          </a:p>
          <a:p>
            <a:pPr indent="-209550" lvl="0" marL="203200" rtl="0" algn="l">
              <a:lnSpc>
                <a:spcPct val="100000"/>
              </a:lnSpc>
              <a:spcBef>
                <a:spcPts val="1000"/>
              </a:spcBef>
              <a:spcAft>
                <a:spcPts val="0"/>
              </a:spcAft>
              <a:buSzPts val="1300"/>
              <a:buChar char="●"/>
            </a:pPr>
            <a:r>
              <a:rPr lang="en" sz="1700"/>
              <a:t>Resultado:</a:t>
            </a:r>
            <a:endParaRPr sz="1700"/>
          </a:p>
        </p:txBody>
      </p:sp>
      <p:grpSp>
        <p:nvGrpSpPr>
          <p:cNvPr id="392" name="Google Shape;392;p43"/>
          <p:cNvGrpSpPr/>
          <p:nvPr/>
        </p:nvGrpSpPr>
        <p:grpSpPr>
          <a:xfrm>
            <a:off x="5212425" y="1191600"/>
            <a:ext cx="3387574" cy="804531"/>
            <a:chOff x="16" y="-53108"/>
            <a:chExt cx="5656327" cy="1525756"/>
          </a:xfrm>
        </p:grpSpPr>
        <p:pic>
          <p:nvPicPr>
            <p:cNvPr descr="Image" id="393" name="Google Shape;393;p43"/>
            <p:cNvPicPr preferRelativeResize="0"/>
            <p:nvPr/>
          </p:nvPicPr>
          <p:blipFill rotWithShape="1">
            <a:blip r:embed="rId3">
              <a:alphaModFix/>
            </a:blip>
            <a:srcRect b="0" l="0" r="0" t="0"/>
            <a:stretch/>
          </p:blipFill>
          <p:spPr>
            <a:xfrm>
              <a:off x="16" y="-53108"/>
              <a:ext cx="5656327" cy="746444"/>
            </a:xfrm>
            <a:prstGeom prst="rect">
              <a:avLst/>
            </a:prstGeom>
            <a:noFill/>
            <a:ln>
              <a:noFill/>
            </a:ln>
          </p:spPr>
        </p:pic>
        <p:sp>
          <p:nvSpPr>
            <p:cNvPr id="394" name="Google Shape;394;p43"/>
            <p:cNvSpPr txBox="1"/>
            <p:nvPr/>
          </p:nvSpPr>
          <p:spPr>
            <a:xfrm>
              <a:off x="1115078" y="909248"/>
              <a:ext cx="3557400" cy="5634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500"/>
                <a:buFont typeface="Saira"/>
                <a:buNone/>
              </a:pPr>
              <a:r>
                <a:rPr lang="en" sz="1500">
                  <a:latin typeface="Saira"/>
                  <a:ea typeface="Saira"/>
                  <a:cs typeface="Saira"/>
                  <a:sym typeface="Saira"/>
                </a:rPr>
                <a:t>Posibles resultados</a:t>
              </a:r>
              <a:endParaRPr sz="900"/>
            </a:p>
          </p:txBody>
        </p:sp>
      </p:grpSp>
      <p:sp>
        <p:nvSpPr>
          <p:cNvPr id="395" name="Google Shape;39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6" name="Google Shape;396;p43"/>
          <p:cNvGrpSpPr/>
          <p:nvPr/>
        </p:nvGrpSpPr>
        <p:grpSpPr>
          <a:xfrm>
            <a:off x="2750075" y="1978025"/>
            <a:ext cx="5467853" cy="2613200"/>
            <a:chOff x="-29247" y="211414"/>
            <a:chExt cx="8458931" cy="4227795"/>
          </a:xfrm>
        </p:grpSpPr>
        <p:pic>
          <p:nvPicPr>
            <p:cNvPr descr="Image" id="397" name="Google Shape;397;p43"/>
            <p:cNvPicPr preferRelativeResize="0"/>
            <p:nvPr/>
          </p:nvPicPr>
          <p:blipFill rotWithShape="1">
            <a:blip r:embed="rId4">
              <a:alphaModFix/>
            </a:blip>
            <a:srcRect b="7278" l="4085" r="0" t="0"/>
            <a:stretch/>
          </p:blipFill>
          <p:spPr>
            <a:xfrm>
              <a:off x="-29247" y="211414"/>
              <a:ext cx="6551942" cy="4227795"/>
            </a:xfrm>
            <a:prstGeom prst="rect">
              <a:avLst/>
            </a:prstGeom>
            <a:noFill/>
            <a:ln>
              <a:noFill/>
            </a:ln>
          </p:spPr>
        </p:pic>
        <p:cxnSp>
          <p:nvCxnSpPr>
            <p:cNvPr id="398" name="Google Shape;398;p43"/>
            <p:cNvCxnSpPr/>
            <p:nvPr/>
          </p:nvCxnSpPr>
          <p:spPr>
            <a:xfrm>
              <a:off x="7159784" y="903739"/>
              <a:ext cx="1269900" cy="1269900"/>
            </a:xfrm>
            <a:prstGeom prst="straightConnector1">
              <a:avLst/>
            </a:prstGeom>
            <a:noFill/>
            <a:ln>
              <a:noFill/>
            </a:ln>
          </p:spPr>
        </p:cxnSp>
      </p:grpSp>
      <p:sp>
        <p:nvSpPr>
          <p:cNvPr id="399" name="Google Shape;399;p4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Variables aleatorias discretas</a:t>
            </a:r>
            <a:endParaRPr/>
          </a:p>
        </p:txBody>
      </p:sp>
      <p:grpSp>
        <p:nvGrpSpPr>
          <p:cNvPr id="400" name="Google Shape;400;p43"/>
          <p:cNvGrpSpPr/>
          <p:nvPr/>
        </p:nvGrpSpPr>
        <p:grpSpPr>
          <a:xfrm>
            <a:off x="231075" y="2646275"/>
            <a:ext cx="3000000" cy="895800"/>
            <a:chOff x="5668475" y="2775950"/>
            <a:chExt cx="3000000" cy="895800"/>
          </a:xfrm>
        </p:grpSpPr>
        <p:sp>
          <p:nvSpPr>
            <p:cNvPr id="401" name="Google Shape;401;p43"/>
            <p:cNvSpPr txBox="1"/>
            <p:nvPr/>
          </p:nvSpPr>
          <p:spPr>
            <a:xfrm>
              <a:off x="5668475" y="2775950"/>
              <a:ext cx="3000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Frecuencias relativas:</a:t>
              </a:r>
              <a:endParaRPr/>
            </a:p>
            <a:p>
              <a:pPr indent="0" lvl="0" marL="0" rtl="0" algn="l">
                <a:lnSpc>
                  <a:spcPct val="115000"/>
                </a:lnSpc>
                <a:spcBef>
                  <a:spcPts val="0"/>
                </a:spcBef>
                <a:spcAft>
                  <a:spcPts val="0"/>
                </a:spcAft>
                <a:buNone/>
              </a:pPr>
              <a:r>
                <a:rPr lang="en">
                  <a:solidFill>
                    <a:srgbClr val="0433FF"/>
                  </a:solidFill>
                </a:rPr>
                <a:t># veces que apareció el valor</a:t>
              </a:r>
              <a:endParaRPr>
                <a:solidFill>
                  <a:srgbClr val="0433FF"/>
                </a:solidFill>
              </a:endParaRPr>
            </a:p>
            <a:p>
              <a:pPr indent="0" lvl="0" marL="0" rtl="0" algn="l">
                <a:lnSpc>
                  <a:spcPct val="115000"/>
                </a:lnSpc>
                <a:spcBef>
                  <a:spcPts val="0"/>
                </a:spcBef>
                <a:spcAft>
                  <a:spcPts val="0"/>
                </a:spcAft>
                <a:buNone/>
              </a:pPr>
              <a:r>
                <a:rPr lang="en">
                  <a:solidFill>
                    <a:srgbClr val="0433FF"/>
                  </a:solidFill>
                </a:rPr>
                <a:t># número de lanzamientos</a:t>
              </a:r>
              <a:endParaRPr/>
            </a:p>
          </p:txBody>
        </p:sp>
        <p:cxnSp>
          <p:nvCxnSpPr>
            <p:cNvPr id="402" name="Google Shape;402;p43"/>
            <p:cNvCxnSpPr/>
            <p:nvPr/>
          </p:nvCxnSpPr>
          <p:spPr>
            <a:xfrm flipH="1" rot="10800000">
              <a:off x="5758577" y="3328214"/>
              <a:ext cx="2323500" cy="13800"/>
            </a:xfrm>
            <a:prstGeom prst="straightConnector1">
              <a:avLst/>
            </a:prstGeom>
            <a:noFill/>
            <a:ln cap="flat" cmpd="sng" w="25400">
              <a:solidFill>
                <a:srgbClr val="0433FF"/>
              </a:solidFill>
              <a:prstDash val="solid"/>
              <a:miter lim="400000"/>
              <a:headEnd len="sm" w="sm" type="none"/>
              <a:tailEnd len="sm" w="sm"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idx="1" type="body"/>
          </p:nvPr>
        </p:nvSpPr>
        <p:spPr>
          <a:xfrm>
            <a:off x="311700" y="529251"/>
            <a:ext cx="8520600" cy="1789500"/>
          </a:xfrm>
          <a:prstGeom prst="rect">
            <a:avLst/>
          </a:prstGeom>
          <a:noFill/>
          <a:ln>
            <a:noFill/>
          </a:ln>
        </p:spPr>
        <p:txBody>
          <a:bodyPr anchorCtr="0" anchor="ctr" bIns="32750" lIns="32750" spcFirstLastPara="1" rIns="32750" wrap="square" tIns="32750">
            <a:normAutofit/>
          </a:bodyPr>
          <a:lstStyle/>
          <a:p>
            <a:pPr indent="-209550" lvl="0" marL="203200" rtl="0" algn="l">
              <a:lnSpc>
                <a:spcPct val="100000"/>
              </a:lnSpc>
              <a:spcBef>
                <a:spcPts val="1000"/>
              </a:spcBef>
              <a:spcAft>
                <a:spcPts val="0"/>
              </a:spcAft>
              <a:buSzPts val="1300"/>
              <a:buChar char="●"/>
            </a:pPr>
            <a:r>
              <a:rPr lang="en" sz="1700"/>
              <a:t>Realización: resultado de un proceso aleatorio (por ejemplo, tirar un dado)</a:t>
            </a:r>
            <a:endParaRPr sz="1700"/>
          </a:p>
          <a:p>
            <a:pPr indent="-209550" lvl="0" marL="203200" rtl="0" algn="l">
              <a:lnSpc>
                <a:spcPct val="100000"/>
              </a:lnSpc>
              <a:spcBef>
                <a:spcPts val="1000"/>
              </a:spcBef>
              <a:spcAft>
                <a:spcPts val="0"/>
              </a:spcAft>
              <a:buSzPts val="1300"/>
              <a:buChar char="●"/>
            </a:pPr>
            <a:r>
              <a:rPr lang="en" sz="1700"/>
              <a:t>Muestreo: número de realizaciones</a:t>
            </a:r>
            <a:endParaRPr sz="1700"/>
          </a:p>
          <a:p>
            <a:pPr indent="-209550" lvl="0" marL="203200" rtl="0" algn="l">
              <a:lnSpc>
                <a:spcPct val="100000"/>
              </a:lnSpc>
              <a:spcBef>
                <a:spcPts val="1000"/>
              </a:spcBef>
              <a:spcAft>
                <a:spcPts val="0"/>
              </a:spcAft>
              <a:buSzPts val="1300"/>
              <a:buChar char="●"/>
            </a:pPr>
            <a:r>
              <a:rPr lang="en" sz="1700"/>
              <a:t>Ejemplo: 10.000 lanzamientos </a:t>
            </a:r>
            <a:endParaRPr sz="1700"/>
          </a:p>
          <a:p>
            <a:pPr indent="-209550" lvl="0" marL="203200" rtl="0" algn="l">
              <a:lnSpc>
                <a:spcPct val="100000"/>
              </a:lnSpc>
              <a:spcBef>
                <a:spcPts val="1000"/>
              </a:spcBef>
              <a:spcAft>
                <a:spcPts val="0"/>
              </a:spcAft>
              <a:buSzPts val="1300"/>
              <a:buChar char="●"/>
            </a:pPr>
            <a:r>
              <a:rPr lang="en" sz="1700"/>
              <a:t>Distribución probabilística subyacente</a:t>
            </a:r>
            <a:endParaRPr sz="1700"/>
          </a:p>
        </p:txBody>
      </p:sp>
      <p:grpSp>
        <p:nvGrpSpPr>
          <p:cNvPr id="408" name="Google Shape;408;p44"/>
          <p:cNvGrpSpPr/>
          <p:nvPr/>
        </p:nvGrpSpPr>
        <p:grpSpPr>
          <a:xfrm>
            <a:off x="5212425" y="1191600"/>
            <a:ext cx="3387574" cy="804531"/>
            <a:chOff x="16" y="-197618"/>
            <a:chExt cx="5656327" cy="1525756"/>
          </a:xfrm>
        </p:grpSpPr>
        <p:pic>
          <p:nvPicPr>
            <p:cNvPr descr="Image" id="409" name="Google Shape;409;p44"/>
            <p:cNvPicPr preferRelativeResize="0"/>
            <p:nvPr/>
          </p:nvPicPr>
          <p:blipFill rotWithShape="1">
            <a:blip r:embed="rId3">
              <a:alphaModFix/>
            </a:blip>
            <a:srcRect b="0" l="0" r="0" t="0"/>
            <a:stretch/>
          </p:blipFill>
          <p:spPr>
            <a:xfrm>
              <a:off x="16" y="-197618"/>
              <a:ext cx="5656327" cy="746444"/>
            </a:xfrm>
            <a:prstGeom prst="rect">
              <a:avLst/>
            </a:prstGeom>
            <a:noFill/>
            <a:ln>
              <a:noFill/>
            </a:ln>
          </p:spPr>
        </p:pic>
        <p:sp>
          <p:nvSpPr>
            <p:cNvPr id="410" name="Google Shape;410;p44"/>
            <p:cNvSpPr txBox="1"/>
            <p:nvPr/>
          </p:nvSpPr>
          <p:spPr>
            <a:xfrm>
              <a:off x="1115078" y="764738"/>
              <a:ext cx="3557400" cy="5634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500"/>
                <a:buFont typeface="Saira"/>
                <a:buNone/>
              </a:pPr>
              <a:r>
                <a:rPr lang="en" sz="1500">
                  <a:latin typeface="Saira"/>
                  <a:ea typeface="Saira"/>
                  <a:cs typeface="Saira"/>
                  <a:sym typeface="Saira"/>
                </a:rPr>
                <a:t>Posibles resultados</a:t>
              </a:r>
              <a:endParaRPr sz="900"/>
            </a:p>
          </p:txBody>
        </p:sp>
      </p:grpSp>
      <p:sp>
        <p:nvSpPr>
          <p:cNvPr id="411" name="Google Shape;41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Variables aleatorias discretas</a:t>
            </a:r>
            <a:endParaRPr/>
          </a:p>
        </p:txBody>
      </p:sp>
      <p:sp>
        <p:nvSpPr>
          <p:cNvPr id="413" name="Google Shape;413;p44"/>
          <p:cNvSpPr txBox="1"/>
          <p:nvPr/>
        </p:nvSpPr>
        <p:spPr>
          <a:xfrm>
            <a:off x="5907775" y="2728525"/>
            <a:ext cx="26607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Probabilidades suman 1</a:t>
            </a:r>
            <a:r>
              <a:rPr b="0" i="0" lang="en" sz="1700" u="none" cap="none" strike="noStrike">
                <a:solidFill>
                  <a:srgbClr val="000000"/>
                </a:solidFill>
                <a:latin typeface="Saira"/>
                <a:ea typeface="Saira"/>
                <a:cs typeface="Saira"/>
                <a:sym typeface="Saira"/>
              </a:rPr>
              <a:t>:</a:t>
            </a:r>
            <a:endParaRPr sz="900"/>
          </a:p>
        </p:txBody>
      </p:sp>
      <p:grpSp>
        <p:nvGrpSpPr>
          <p:cNvPr id="414" name="Google Shape;414;p44"/>
          <p:cNvGrpSpPr/>
          <p:nvPr/>
        </p:nvGrpSpPr>
        <p:grpSpPr>
          <a:xfrm>
            <a:off x="5907775" y="2728525"/>
            <a:ext cx="2660671" cy="1283149"/>
            <a:chOff x="-1" y="-1"/>
            <a:chExt cx="3784200" cy="1529015"/>
          </a:xfrm>
        </p:grpSpPr>
        <p:sp>
          <p:nvSpPr>
            <p:cNvPr id="415" name="Google Shape;415;p44"/>
            <p:cNvSpPr txBox="1"/>
            <p:nvPr/>
          </p:nvSpPr>
          <p:spPr>
            <a:xfrm>
              <a:off x="-1" y="-1"/>
              <a:ext cx="3784200" cy="3906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Probabilidades suman 1</a:t>
              </a:r>
              <a:r>
                <a:rPr b="0" i="0" lang="en" sz="1700" u="none" cap="none" strike="noStrike">
                  <a:solidFill>
                    <a:srgbClr val="000000"/>
                  </a:solidFill>
                  <a:latin typeface="Saira"/>
                  <a:ea typeface="Saira"/>
                  <a:cs typeface="Saira"/>
                  <a:sym typeface="Saira"/>
                </a:rPr>
                <a:t>:</a:t>
              </a:r>
              <a:endParaRPr sz="900"/>
            </a:p>
          </p:txBody>
        </p:sp>
        <p:pic>
          <p:nvPicPr>
            <p:cNvPr descr="Image" id="416" name="Google Shape;416;p44"/>
            <p:cNvPicPr preferRelativeResize="0"/>
            <p:nvPr/>
          </p:nvPicPr>
          <p:blipFill rotWithShape="1">
            <a:blip r:embed="rId4">
              <a:alphaModFix/>
            </a:blip>
            <a:srcRect b="0" l="0" r="0" t="0"/>
            <a:stretch/>
          </p:blipFill>
          <p:spPr>
            <a:xfrm>
              <a:off x="1031209" y="843050"/>
              <a:ext cx="2067680" cy="685963"/>
            </a:xfrm>
            <a:prstGeom prst="rect">
              <a:avLst/>
            </a:prstGeom>
            <a:noFill/>
            <a:ln>
              <a:noFill/>
            </a:ln>
          </p:spPr>
        </p:pic>
      </p:grpSp>
      <p:pic>
        <p:nvPicPr>
          <p:cNvPr descr="Image" id="417" name="Google Shape;417;p44"/>
          <p:cNvPicPr preferRelativeResize="0"/>
          <p:nvPr/>
        </p:nvPicPr>
        <p:blipFill rotWithShape="1">
          <a:blip r:embed="rId5">
            <a:alphaModFix/>
          </a:blip>
          <a:srcRect b="0" l="0" r="0" t="14733"/>
          <a:stretch/>
        </p:blipFill>
        <p:spPr>
          <a:xfrm>
            <a:off x="882152" y="2623540"/>
            <a:ext cx="4698599" cy="1915037"/>
          </a:xfrm>
          <a:prstGeom prst="rect">
            <a:avLst/>
          </a:prstGeom>
          <a:noFill/>
          <a:ln>
            <a:noFill/>
          </a:ln>
        </p:spPr>
      </p:pic>
      <p:sp>
        <p:nvSpPr>
          <p:cNvPr id="418" name="Google Shape;418;p44"/>
          <p:cNvSpPr txBox="1"/>
          <p:nvPr/>
        </p:nvSpPr>
        <p:spPr>
          <a:xfrm>
            <a:off x="1984050" y="254735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 sz="1700">
                <a:solidFill>
                  <a:srgbClr val="674EA7"/>
                </a:solidFill>
                <a:latin typeface="Encode Sans SemiBold"/>
                <a:ea typeface="Encode Sans SemiBold"/>
                <a:cs typeface="Encode Sans SemiBold"/>
                <a:sym typeface="Encode Sans SemiBold"/>
              </a:rPr>
              <a:t>Función distribución de probabilidad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5"/>
          <p:cNvSpPr txBox="1"/>
          <p:nvPr>
            <p:ph idx="4294967295" type="title"/>
          </p:nvPr>
        </p:nvSpPr>
        <p:spPr>
          <a:xfrm>
            <a:off x="276425" y="2547350"/>
            <a:ext cx="4863000" cy="231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600">
                <a:solidFill>
                  <a:srgbClr val="674EA7"/>
                </a:solidFill>
                <a:latin typeface="Encode Sans SemiBold"/>
                <a:ea typeface="Encode Sans SemiBold"/>
                <a:cs typeface="Encode Sans SemiBold"/>
                <a:sym typeface="Encode Sans SemiBold"/>
              </a:rPr>
              <a:t>A cualquier variable aleatoria discreta le podemos asociar una</a:t>
            </a:r>
            <a:r>
              <a:rPr lang="en" sz="1600">
                <a:solidFill>
                  <a:srgbClr val="674EA7"/>
                </a:solidFill>
              </a:rPr>
              <a:t> función distribución de probabilidad </a:t>
            </a:r>
            <a:r>
              <a:rPr b="0" lang="en" sz="1600">
                <a:solidFill>
                  <a:srgbClr val="674EA7"/>
                </a:solidFill>
                <a:latin typeface="Encode Sans SemiBold"/>
                <a:ea typeface="Encode Sans SemiBold"/>
                <a:cs typeface="Encode Sans SemiBold"/>
                <a:sym typeface="Encode Sans SemiBold"/>
              </a:rPr>
              <a:t>(PDF, de </a:t>
            </a:r>
            <a:r>
              <a:rPr b="0" i="1" lang="en" sz="1600">
                <a:solidFill>
                  <a:srgbClr val="674EA7"/>
                </a:solidFill>
                <a:latin typeface="Encode Sans SemiBold"/>
                <a:ea typeface="Encode Sans SemiBold"/>
                <a:cs typeface="Encode Sans SemiBold"/>
                <a:sym typeface="Encode Sans SemiBold"/>
              </a:rPr>
              <a:t>Probability Distribution Function</a:t>
            </a:r>
            <a:r>
              <a:rPr b="0" lang="en" sz="1600">
                <a:solidFill>
                  <a:srgbClr val="674EA7"/>
                </a:solidFill>
                <a:latin typeface="Encode Sans SemiBold"/>
                <a:ea typeface="Encode Sans SemiBold"/>
                <a:cs typeface="Encode Sans SemiBold"/>
                <a:sym typeface="Encode Sans SemiBold"/>
              </a:rPr>
              <a:t>)</a:t>
            </a:r>
            <a:endParaRPr b="0" sz="1600">
              <a:solidFill>
                <a:srgbClr val="674EA7"/>
              </a:solidFill>
              <a:latin typeface="Encode Sans SemiBold"/>
              <a:ea typeface="Encode Sans SemiBold"/>
              <a:cs typeface="Encode Sans SemiBold"/>
              <a:sym typeface="Encode Sans SemiBold"/>
            </a:endParaRPr>
          </a:p>
          <a:p>
            <a:pPr indent="0" lvl="0" marL="0" rtl="0" algn="l">
              <a:lnSpc>
                <a:spcPct val="115000"/>
              </a:lnSpc>
              <a:spcBef>
                <a:spcPts val="0"/>
              </a:spcBef>
              <a:spcAft>
                <a:spcPts val="0"/>
              </a:spcAft>
              <a:buNone/>
            </a:pPr>
            <a:r>
              <a:rPr b="0" lang="en" sz="1600">
                <a:solidFill>
                  <a:srgbClr val="674EA7"/>
                </a:solidFill>
                <a:latin typeface="Encode Sans SemiBold"/>
                <a:ea typeface="Encode Sans SemiBold"/>
                <a:cs typeface="Encode Sans SemiBold"/>
                <a:sym typeface="Encode Sans SemiBold"/>
              </a:rPr>
              <a:t>Para cada valor, le asigna la probabilidad de que la variable tome dicho valor. </a:t>
            </a:r>
            <a:br>
              <a:rPr b="0" lang="en" sz="1600">
                <a:solidFill>
                  <a:srgbClr val="674EA7"/>
                </a:solidFill>
                <a:latin typeface="Encode Sans SemiBold"/>
                <a:ea typeface="Encode Sans SemiBold"/>
                <a:cs typeface="Encode Sans SemiBold"/>
                <a:sym typeface="Encode Sans SemiBold"/>
              </a:rPr>
            </a:br>
            <a:r>
              <a:rPr b="0" lang="en" sz="1600">
                <a:solidFill>
                  <a:srgbClr val="674EA7"/>
                </a:solidFill>
                <a:latin typeface="Encode Sans SemiBold"/>
                <a:ea typeface="Encode Sans SemiBold"/>
                <a:cs typeface="Encode Sans SemiBold"/>
                <a:sym typeface="Encode Sans SemiBold"/>
              </a:rPr>
              <a:t>Esta probabilidad la podemos entender como la frecuencia relativa de ese valor.</a:t>
            </a:r>
            <a:endParaRPr sz="1600"/>
          </a:p>
        </p:txBody>
      </p:sp>
      <p:pic>
        <p:nvPicPr>
          <p:cNvPr id="424" name="Google Shape;424;p45"/>
          <p:cNvPicPr preferRelativeResize="0"/>
          <p:nvPr/>
        </p:nvPicPr>
        <p:blipFill rotWithShape="1">
          <a:blip r:embed="rId3">
            <a:alphaModFix/>
          </a:blip>
          <a:srcRect b="2912" l="0" r="0" t="0"/>
          <a:stretch/>
        </p:blipFill>
        <p:spPr>
          <a:xfrm>
            <a:off x="5139425" y="2232650"/>
            <a:ext cx="3598025" cy="2681225"/>
          </a:xfrm>
          <a:prstGeom prst="rect">
            <a:avLst/>
          </a:prstGeom>
          <a:noFill/>
          <a:ln>
            <a:noFill/>
          </a:ln>
        </p:spPr>
      </p:pic>
      <p:sp>
        <p:nvSpPr>
          <p:cNvPr id="425" name="Google Shape;42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45"/>
          <p:cNvSpPr txBox="1"/>
          <p:nvPr>
            <p:ph idx="1" type="body"/>
          </p:nvPr>
        </p:nvSpPr>
        <p:spPr>
          <a:xfrm>
            <a:off x="311700" y="910251"/>
            <a:ext cx="8520600" cy="1789500"/>
          </a:xfrm>
          <a:prstGeom prst="rect">
            <a:avLst/>
          </a:prstGeom>
          <a:noFill/>
          <a:ln>
            <a:noFill/>
          </a:ln>
        </p:spPr>
        <p:txBody>
          <a:bodyPr anchorCtr="0" anchor="ctr" bIns="32750" lIns="32750" spcFirstLastPara="1" rIns="32750" wrap="square" tIns="32750">
            <a:noAutofit/>
          </a:bodyPr>
          <a:lstStyle/>
          <a:p>
            <a:pPr indent="-228600" lvl="0" marL="203200" rtl="0" algn="l">
              <a:lnSpc>
                <a:spcPct val="115000"/>
              </a:lnSpc>
              <a:spcBef>
                <a:spcPts val="1000"/>
              </a:spcBef>
              <a:spcAft>
                <a:spcPts val="0"/>
              </a:spcAft>
              <a:buSzPts val="1600"/>
              <a:buChar char="●"/>
            </a:pPr>
            <a:r>
              <a:rPr lang="en" sz="1600"/>
              <a:t>Normalmente cuando pensamos em procesos aleatórios, pensamos en equiprobabilidad (ejemplo: dados)</a:t>
            </a:r>
            <a:endParaRPr sz="1600"/>
          </a:p>
          <a:p>
            <a:pPr indent="-228600" lvl="0" marL="203200" rtl="0" algn="l">
              <a:lnSpc>
                <a:spcPct val="115000"/>
              </a:lnSpc>
              <a:spcBef>
                <a:spcPts val="1000"/>
              </a:spcBef>
              <a:spcAft>
                <a:spcPts val="0"/>
              </a:spcAft>
              <a:buSzPts val="1600"/>
              <a:buChar char="●"/>
            </a:pPr>
            <a:r>
              <a:rPr lang="en" sz="1600"/>
              <a:t>Las probabilidades puede ser distintas según el número que se obtiene</a:t>
            </a:r>
            <a:endParaRPr sz="1600"/>
          </a:p>
          <a:p>
            <a:pPr indent="-228600" lvl="0" marL="203200" rtl="0" algn="l">
              <a:lnSpc>
                <a:spcPct val="115000"/>
              </a:lnSpc>
              <a:spcBef>
                <a:spcPts val="1000"/>
              </a:spcBef>
              <a:spcAft>
                <a:spcPts val="0"/>
              </a:spcAft>
              <a:buSzPts val="1600"/>
              <a:buChar char="●"/>
            </a:pPr>
            <a:r>
              <a:rPr lang="en" sz="1600"/>
              <a:t>Ejemplo: lanzamos diez veces una moneda, y contamos la cantidad </a:t>
            </a:r>
            <a:r>
              <a:rPr i="1" lang="en" sz="1600"/>
              <a:t>n</a:t>
            </a:r>
            <a:r>
              <a:rPr lang="en" sz="1600"/>
              <a:t> de veces que obtenemos cara. La variable </a:t>
            </a:r>
            <a:r>
              <a:rPr i="1" lang="en" sz="1600"/>
              <a:t>n</a:t>
            </a:r>
            <a:r>
              <a:rPr lang="en" sz="1600"/>
              <a:t> va a tomar los valores {0, 1, 2, 3, 4, 5, 6, 7, 8, 9, 10} con distinta probabilidad.</a:t>
            </a:r>
            <a:endParaRPr sz="1600"/>
          </a:p>
          <a:p>
            <a:pPr indent="0" lvl="0" marL="457200" rtl="0" algn="l">
              <a:lnSpc>
                <a:spcPct val="115000"/>
              </a:lnSpc>
              <a:spcBef>
                <a:spcPts val="1000"/>
              </a:spcBef>
              <a:spcAft>
                <a:spcPts val="0"/>
              </a:spcAft>
              <a:buNone/>
            </a:pPr>
            <a:r>
              <a:t/>
            </a:r>
            <a:endParaRPr sz="1600"/>
          </a:p>
        </p:txBody>
      </p:sp>
      <p:sp>
        <p:nvSpPr>
          <p:cNvPr id="427" name="Google Shape;427;p45"/>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fontScale="90000"/>
          </a:bodyPr>
          <a:lstStyle/>
          <a:p>
            <a:pPr indent="0" lvl="0" marL="0" rtl="0" algn="l">
              <a:lnSpc>
                <a:spcPct val="100000"/>
              </a:lnSpc>
              <a:spcBef>
                <a:spcPts val="0"/>
              </a:spcBef>
              <a:spcAft>
                <a:spcPts val="0"/>
              </a:spcAft>
              <a:buClr>
                <a:srgbClr val="FFFFFF"/>
              </a:buClr>
              <a:buSzPct val="255555"/>
              <a:buFont typeface="Saira"/>
              <a:buNone/>
            </a:pPr>
            <a:r>
              <a:rPr lang="en"/>
              <a:t>Función distribución de probabilidad</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grpSp>
        <p:nvGrpSpPr>
          <p:cNvPr id="432" name="Google Shape;432;p46"/>
          <p:cNvGrpSpPr/>
          <p:nvPr/>
        </p:nvGrpSpPr>
        <p:grpSpPr>
          <a:xfrm>
            <a:off x="4501425" y="2222650"/>
            <a:ext cx="4663300" cy="2720400"/>
            <a:chOff x="4501425" y="2222650"/>
            <a:chExt cx="4663300" cy="2720400"/>
          </a:xfrm>
        </p:grpSpPr>
        <p:pic>
          <p:nvPicPr>
            <p:cNvPr id="433" name="Google Shape;433;p46"/>
            <p:cNvPicPr preferRelativeResize="0"/>
            <p:nvPr/>
          </p:nvPicPr>
          <p:blipFill rotWithShape="1">
            <a:blip r:embed="rId3">
              <a:alphaModFix/>
            </a:blip>
            <a:srcRect b="8865" l="3753" r="0" t="12820"/>
            <a:stretch/>
          </p:blipFill>
          <p:spPr>
            <a:xfrm>
              <a:off x="4767775" y="2222650"/>
              <a:ext cx="4396950" cy="2720400"/>
            </a:xfrm>
            <a:prstGeom prst="rect">
              <a:avLst/>
            </a:prstGeom>
            <a:noFill/>
            <a:ln>
              <a:noFill/>
            </a:ln>
          </p:spPr>
        </p:pic>
        <p:sp>
          <p:nvSpPr>
            <p:cNvPr id="434" name="Google Shape;434;p46"/>
            <p:cNvSpPr txBox="1"/>
            <p:nvPr/>
          </p:nvSpPr>
          <p:spPr>
            <a:xfrm rot="-5400000">
              <a:off x="4091775" y="3029575"/>
              <a:ext cx="114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Encode Sans SemiBold"/>
                  <a:ea typeface="Encode Sans SemiBold"/>
                  <a:cs typeface="Encode Sans SemiBold"/>
                  <a:sym typeface="Encode Sans SemiBold"/>
                </a:rPr>
                <a:t>probabilidad</a:t>
              </a:r>
              <a:endParaRPr sz="900">
                <a:latin typeface="Encode Sans SemiBold"/>
                <a:ea typeface="Encode Sans SemiBold"/>
                <a:cs typeface="Encode Sans SemiBold"/>
                <a:sym typeface="Encode Sans SemiBold"/>
              </a:endParaRPr>
            </a:p>
          </p:txBody>
        </p:sp>
      </p:grpSp>
      <p:pic>
        <p:nvPicPr>
          <p:cNvPr id="435" name="Google Shape;435;p46"/>
          <p:cNvPicPr preferRelativeResize="0"/>
          <p:nvPr/>
        </p:nvPicPr>
        <p:blipFill rotWithShape="1">
          <a:blip r:embed="rId4">
            <a:alphaModFix/>
          </a:blip>
          <a:srcRect b="0" l="0" r="29478" t="0"/>
          <a:stretch/>
        </p:blipFill>
        <p:spPr>
          <a:xfrm>
            <a:off x="456375" y="3432475"/>
            <a:ext cx="3714024" cy="727600"/>
          </a:xfrm>
          <a:prstGeom prst="rect">
            <a:avLst/>
          </a:prstGeom>
          <a:noFill/>
          <a:ln>
            <a:noFill/>
          </a:ln>
        </p:spPr>
      </p:pic>
      <p:sp>
        <p:nvSpPr>
          <p:cNvPr id="436" name="Google Shape;436;p4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distribución binomial</a:t>
            </a:r>
            <a:endParaRPr/>
          </a:p>
        </p:txBody>
      </p:sp>
      <p:sp>
        <p:nvSpPr>
          <p:cNvPr id="437" name="Google Shape;437;p46"/>
          <p:cNvSpPr txBox="1"/>
          <p:nvPr>
            <p:ph idx="1" type="body"/>
          </p:nvPr>
        </p:nvSpPr>
        <p:spPr>
          <a:xfrm>
            <a:off x="387900" y="788175"/>
            <a:ext cx="8520600" cy="2644200"/>
          </a:xfrm>
          <a:prstGeom prst="rect">
            <a:avLst/>
          </a:prstGeom>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lang="en"/>
              <a:t>Y si en vez de probabilidades iguales (cara o seca), tenemos probabilidades distintas de que algo ocurra o no?</a:t>
            </a:r>
            <a:endParaRPr/>
          </a:p>
          <a:p>
            <a:pPr indent="0" lvl="0" marL="0" rtl="0" algn="l">
              <a:lnSpc>
                <a:spcPct val="115000"/>
              </a:lnSpc>
              <a:spcBef>
                <a:spcPts val="1200"/>
              </a:spcBef>
              <a:spcAft>
                <a:spcPts val="0"/>
              </a:spcAft>
              <a:buNone/>
            </a:pPr>
            <a:r>
              <a:rPr lang="en"/>
              <a:t>Ejemplo: probabilidad de éxito y fracaso (respuesta a una pregunta "sí" o "no")</a:t>
            </a:r>
            <a:endParaRPr/>
          </a:p>
          <a:p>
            <a:pPr indent="0" lvl="0" marL="0" rtl="0" algn="l">
              <a:lnSpc>
                <a:spcPct val="115000"/>
              </a:lnSpc>
              <a:spcBef>
                <a:spcPts val="1200"/>
              </a:spcBef>
              <a:spcAft>
                <a:spcPts val="0"/>
              </a:spcAft>
              <a:buNone/>
            </a:pPr>
            <a:r>
              <a:rPr i="1" lang="en"/>
              <a:t>P(E) </a:t>
            </a:r>
            <a:r>
              <a:rPr lang="en"/>
              <a:t>=</a:t>
            </a:r>
            <a:r>
              <a:rPr i="1" lang="en"/>
              <a:t> p </a:t>
            </a:r>
            <a:r>
              <a:rPr lang="en"/>
              <a:t>a la probabilidad de éxito, </a:t>
            </a:r>
            <a:r>
              <a:rPr i="1" lang="en"/>
              <a:t>P(F) </a:t>
            </a:r>
            <a:r>
              <a:rPr lang="en"/>
              <a:t>= </a:t>
            </a:r>
            <a:r>
              <a:rPr i="1" lang="en"/>
              <a:t>q</a:t>
            </a:r>
            <a:r>
              <a:rPr lang="en"/>
              <a:t> a la probabilidad de fracaso. Como la suma tiene que ser uno, </a:t>
            </a:r>
            <a:r>
              <a:rPr i="1" lang="en"/>
              <a:t>q </a:t>
            </a:r>
            <a:r>
              <a:rPr lang="en"/>
              <a:t>= </a:t>
            </a:r>
            <a:r>
              <a:rPr i="1" lang="en"/>
              <a:t>1 - p</a:t>
            </a:r>
            <a:endParaRPr/>
          </a:p>
          <a:p>
            <a:pPr indent="0" lvl="0" marL="0" rtl="0" algn="l">
              <a:lnSpc>
                <a:spcPct val="115000"/>
              </a:lnSpc>
              <a:spcBef>
                <a:spcPts val="1200"/>
              </a:spcBef>
              <a:spcAft>
                <a:spcPts val="1200"/>
              </a:spcAft>
              <a:buNone/>
            </a:pPr>
            <a:r>
              <a:rPr lang="en"/>
              <a:t>Si hacemos el mismo proceso </a:t>
            </a:r>
            <a:r>
              <a:rPr i="1" lang="en"/>
              <a:t>n</a:t>
            </a:r>
            <a:r>
              <a:rPr lang="en"/>
              <a:t> veces </a:t>
            </a:r>
            <a:br>
              <a:rPr lang="en"/>
            </a:br>
            <a:r>
              <a:rPr lang="en"/>
              <a:t>(y las probabilidades son </a:t>
            </a:r>
            <a:r>
              <a:rPr lang="en"/>
              <a:t>independientes)</a:t>
            </a:r>
            <a:r>
              <a:rPr lang="en"/>
              <a:t>, </a:t>
            </a:r>
            <a:br>
              <a:rPr lang="en"/>
            </a:br>
            <a:r>
              <a:rPr lang="en"/>
              <a:t>la probabilidad de </a:t>
            </a:r>
            <a:r>
              <a:rPr lang="en"/>
              <a:t>obtener</a:t>
            </a:r>
            <a:r>
              <a:rPr lang="en"/>
              <a:t> </a:t>
            </a:r>
            <a:r>
              <a:rPr i="1" lang="en"/>
              <a:t>x</a:t>
            </a:r>
            <a:r>
              <a:rPr lang="en"/>
              <a:t>  </a:t>
            </a:r>
            <a:r>
              <a:rPr lang="en"/>
              <a:t>éxitos</a:t>
            </a:r>
            <a:r>
              <a:rPr lang="en"/>
              <a:t> es:</a:t>
            </a:r>
            <a:endParaRPr/>
          </a:p>
        </p:txBody>
      </p:sp>
      <p:sp>
        <p:nvSpPr>
          <p:cNvPr id="438" name="Google Shape;438;p46"/>
          <p:cNvSpPr txBox="1"/>
          <p:nvPr>
            <p:ph idx="1" type="body"/>
          </p:nvPr>
        </p:nvSpPr>
        <p:spPr>
          <a:xfrm>
            <a:off x="348150" y="4222850"/>
            <a:ext cx="4153200" cy="568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600"/>
              <a:t>Observación: </a:t>
            </a:r>
            <a:r>
              <a:rPr lang="en" sz="1600"/>
              <a:t>aquí</a:t>
            </a:r>
            <a:r>
              <a:rPr lang="en" sz="1600"/>
              <a:t> la variable </a:t>
            </a:r>
            <a:r>
              <a:rPr i="1" lang="en" sz="1600"/>
              <a:t>x</a:t>
            </a:r>
            <a:r>
              <a:rPr lang="en" sz="1600"/>
              <a:t> va de 0 a </a:t>
            </a:r>
            <a:r>
              <a:rPr i="1" lang="en" sz="1600"/>
              <a:t>n</a:t>
            </a:r>
            <a:endParaRPr i="1" sz="1600"/>
          </a:p>
        </p:txBody>
      </p:sp>
      <p:cxnSp>
        <p:nvCxnSpPr>
          <p:cNvPr id="439" name="Google Shape;439;p46"/>
          <p:cNvCxnSpPr/>
          <p:nvPr/>
        </p:nvCxnSpPr>
        <p:spPr>
          <a:xfrm flipH="1">
            <a:off x="7339050" y="3385825"/>
            <a:ext cx="8400" cy="1131900"/>
          </a:xfrm>
          <a:prstGeom prst="straightConnector1">
            <a:avLst/>
          </a:prstGeom>
          <a:noFill/>
          <a:ln cap="flat" cmpd="sng" w="28575">
            <a:solidFill>
              <a:srgbClr val="FF0000"/>
            </a:solidFill>
            <a:prstDash val="solid"/>
            <a:round/>
            <a:headEnd len="med" w="med" type="none"/>
            <a:tailEnd len="med" w="med" type="none"/>
          </a:ln>
        </p:spPr>
      </p:cxnSp>
      <p:sp>
        <p:nvSpPr>
          <p:cNvPr id="440" name="Google Shape;440;p46"/>
          <p:cNvSpPr txBox="1"/>
          <p:nvPr/>
        </p:nvSpPr>
        <p:spPr>
          <a:xfrm>
            <a:off x="6960625" y="2856075"/>
            <a:ext cx="11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Encode Sans SemiBold"/>
                <a:ea typeface="Encode Sans SemiBold"/>
                <a:cs typeface="Encode Sans SemiBold"/>
                <a:sym typeface="Encode Sans SemiBold"/>
              </a:rPr>
              <a:t>promedio</a:t>
            </a:r>
            <a:endParaRPr>
              <a:solidFill>
                <a:srgbClr val="FF0000"/>
              </a:solidFill>
              <a:latin typeface="Encode Sans SemiBold"/>
              <a:ea typeface="Encode Sans SemiBold"/>
              <a:cs typeface="Encode Sans SemiBold"/>
              <a:sym typeface="Encode Sans SemiBold"/>
            </a:endParaRPr>
          </a:p>
        </p:txBody>
      </p:sp>
      <p:cxnSp>
        <p:nvCxnSpPr>
          <p:cNvPr id="441" name="Google Shape;441;p46"/>
          <p:cNvCxnSpPr/>
          <p:nvPr/>
        </p:nvCxnSpPr>
        <p:spPr>
          <a:xfrm rot="10800000">
            <a:off x="7059550" y="4145900"/>
            <a:ext cx="564300" cy="0"/>
          </a:xfrm>
          <a:prstGeom prst="straightConnector1">
            <a:avLst/>
          </a:prstGeom>
          <a:noFill/>
          <a:ln cap="flat" cmpd="sng" w="28575">
            <a:solidFill>
              <a:srgbClr val="6AA84F"/>
            </a:solidFill>
            <a:prstDash val="solid"/>
            <a:round/>
            <a:headEnd len="med" w="med" type="none"/>
            <a:tailEnd len="med" w="med" type="none"/>
          </a:ln>
        </p:spPr>
      </p:cxnSp>
      <p:sp>
        <p:nvSpPr>
          <p:cNvPr id="442" name="Google Shape;442;p46"/>
          <p:cNvSpPr txBox="1"/>
          <p:nvPr/>
        </p:nvSpPr>
        <p:spPr>
          <a:xfrm>
            <a:off x="6198625" y="3465675"/>
            <a:ext cx="1142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6AA84F"/>
                </a:solidFill>
                <a:latin typeface="Encode Sans SemiBold"/>
                <a:ea typeface="Encode Sans SemiBold"/>
                <a:cs typeface="Encode Sans SemiBold"/>
                <a:sym typeface="Encode Sans SemiBold"/>
              </a:rPr>
              <a:t>Ancho</a:t>
            </a:r>
            <a:endParaRPr sz="1200">
              <a:solidFill>
                <a:srgbClr val="6AA84F"/>
              </a:solidFill>
              <a:latin typeface="Encode Sans SemiBold"/>
              <a:ea typeface="Encode Sans SemiBold"/>
              <a:cs typeface="Encode Sans SemiBold"/>
              <a:sym typeface="Encode Sans SemiBold"/>
            </a:endParaRPr>
          </a:p>
          <a:p>
            <a:pPr indent="0" lvl="0" marL="0" rtl="0" algn="l">
              <a:spcBef>
                <a:spcPts val="0"/>
              </a:spcBef>
              <a:spcAft>
                <a:spcPts val="0"/>
              </a:spcAft>
              <a:buNone/>
            </a:pPr>
            <a:r>
              <a:rPr lang="en" sz="1200">
                <a:solidFill>
                  <a:srgbClr val="6AA84F"/>
                </a:solidFill>
                <a:latin typeface="Encode Sans SemiBold"/>
                <a:ea typeface="Encode Sans SemiBold"/>
                <a:cs typeface="Encode Sans SemiBold"/>
                <a:sym typeface="Encode Sans SemiBold"/>
              </a:rPr>
              <a:t>"Desviación estándar"</a:t>
            </a:r>
            <a:endParaRPr sz="1200">
              <a:solidFill>
                <a:srgbClr val="6AA84F"/>
              </a:solidFill>
              <a:latin typeface="Encode Sans SemiBold"/>
              <a:ea typeface="Encode Sans SemiBold"/>
              <a:cs typeface="Encode Sans SemiBold"/>
              <a:sym typeface="Encode Sans Semi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Elementos de matemática y probabilidad</a:t>
            </a:r>
            <a:endParaRPr sz="2300"/>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0" name="Google Shape;120;p2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Elementos de Cálculo y Álgebra. Funciones. Vectores y Matrices. Nociones de derivadas e integrales</a:t>
            </a:r>
            <a:endParaRPr/>
          </a:p>
          <a:p>
            <a:pPr indent="-342900" lvl="0" marL="457200" rtl="0" algn="l">
              <a:spcBef>
                <a:spcPts val="0"/>
              </a:spcBef>
              <a:spcAft>
                <a:spcPts val="0"/>
              </a:spcAft>
              <a:buSzPts val="1800"/>
              <a:buChar char="●"/>
            </a:pPr>
            <a:r>
              <a:rPr lang="en"/>
              <a:t>Definición de probabilidad. Probabilidad conjunta, marginal y condicional Leyes de la probabilidad</a:t>
            </a:r>
            <a:endParaRPr/>
          </a:p>
          <a:p>
            <a:pPr indent="-342900" lvl="0" marL="457200" rtl="0" algn="l">
              <a:spcBef>
                <a:spcPts val="0"/>
              </a:spcBef>
              <a:spcAft>
                <a:spcPts val="0"/>
              </a:spcAft>
              <a:buSzPts val="1800"/>
              <a:buChar char="●"/>
            </a:pPr>
            <a:r>
              <a:rPr lang="en"/>
              <a:t>La interpretación frecuentista y bayesiana de la probabilidad</a:t>
            </a:r>
            <a:endParaRPr/>
          </a:p>
          <a:p>
            <a:pPr indent="-342900" lvl="0" marL="457200" rtl="0" algn="l">
              <a:spcBef>
                <a:spcPts val="0"/>
              </a:spcBef>
              <a:spcAft>
                <a:spcPts val="0"/>
              </a:spcAft>
              <a:buSzPts val="1800"/>
              <a:buChar char="●"/>
            </a:pPr>
            <a:r>
              <a:rPr lang="en"/>
              <a:t>Distribuciones especiales: Binomial, Poisson, Gaussiana</a:t>
            </a:r>
            <a:endParaRPr/>
          </a:p>
          <a:p>
            <a:pPr indent="-342900" lvl="0" marL="457200" rtl="0" algn="l">
              <a:spcBef>
                <a:spcPts val="0"/>
              </a:spcBef>
              <a:spcAft>
                <a:spcPts val="0"/>
              </a:spcAft>
              <a:buSzPts val="1800"/>
              <a:buChar char="●"/>
            </a:pPr>
            <a:r>
              <a:rPr lang="en"/>
              <a:t>Estimadores, estimación de máxima verosimilitud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Cuantificando distribuciones (y datos)</a:t>
            </a:r>
            <a:endParaRPr/>
          </a:p>
        </p:txBody>
      </p:sp>
      <p:sp>
        <p:nvSpPr>
          <p:cNvPr id="448" name="Google Shape;448;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47"/>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Medidas que se pueden hacer en distribuciones </a:t>
            </a:r>
            <a:r>
              <a:rPr lang="en"/>
              <a:t>¡Y en datos!</a:t>
            </a:r>
            <a:endParaRPr/>
          </a:p>
          <a:p>
            <a:pPr indent="-342900" lvl="0" marL="457200" rtl="0" algn="l">
              <a:spcBef>
                <a:spcPts val="1200"/>
              </a:spcBef>
              <a:spcAft>
                <a:spcPts val="0"/>
              </a:spcAft>
              <a:buSzPts val="1800"/>
              <a:buChar char="●"/>
            </a:pPr>
            <a:r>
              <a:rPr lang="en"/>
              <a:t>Promedio: suma de todos los valores/N</a:t>
            </a:r>
            <a:endParaRPr/>
          </a:p>
          <a:p>
            <a:pPr indent="-342900" lvl="0" marL="457200" rtl="0" algn="l">
              <a:spcBef>
                <a:spcPts val="0"/>
              </a:spcBef>
              <a:spcAft>
                <a:spcPts val="0"/>
              </a:spcAft>
              <a:buSzPts val="1800"/>
              <a:buChar char="●"/>
            </a:pPr>
            <a:r>
              <a:rPr lang="en"/>
              <a:t>Mediana: valor que separa los datos en 2 mitades</a:t>
            </a:r>
            <a:endParaRPr/>
          </a:p>
          <a:p>
            <a:pPr indent="-342900" lvl="0" marL="457200" rtl="0" algn="l">
              <a:spcBef>
                <a:spcPts val="0"/>
              </a:spcBef>
              <a:spcAft>
                <a:spcPts val="0"/>
              </a:spcAft>
              <a:buSzPts val="1800"/>
              <a:buChar char="●"/>
            </a:pPr>
            <a:r>
              <a:rPr lang="en"/>
              <a:t>Moda: valor más probable</a:t>
            </a:r>
            <a:endParaRPr/>
          </a:p>
        </p:txBody>
      </p:sp>
      <p:pic>
        <p:nvPicPr>
          <p:cNvPr id="450" name="Google Shape;450;p47"/>
          <p:cNvPicPr preferRelativeResize="0"/>
          <p:nvPr/>
        </p:nvPicPr>
        <p:blipFill>
          <a:blip r:embed="rId3">
            <a:alphaModFix/>
          </a:blip>
          <a:stretch>
            <a:fillRect/>
          </a:stretch>
        </p:blipFill>
        <p:spPr>
          <a:xfrm>
            <a:off x="5199575" y="1304295"/>
            <a:ext cx="3806275" cy="761255"/>
          </a:xfrm>
          <a:prstGeom prst="rect">
            <a:avLst/>
          </a:prstGeom>
          <a:noFill/>
          <a:ln>
            <a:noFill/>
          </a:ln>
        </p:spPr>
      </p:pic>
      <p:grpSp>
        <p:nvGrpSpPr>
          <p:cNvPr id="451" name="Google Shape;451;p47"/>
          <p:cNvGrpSpPr/>
          <p:nvPr/>
        </p:nvGrpSpPr>
        <p:grpSpPr>
          <a:xfrm>
            <a:off x="1211850" y="2968775"/>
            <a:ext cx="1601400" cy="1134000"/>
            <a:chOff x="526050" y="3121175"/>
            <a:chExt cx="1601400" cy="1134000"/>
          </a:xfrm>
        </p:grpSpPr>
        <p:sp>
          <p:nvSpPr>
            <p:cNvPr id="452" name="Google Shape;452;p47"/>
            <p:cNvSpPr/>
            <p:nvPr/>
          </p:nvSpPr>
          <p:spPr>
            <a:xfrm>
              <a:off x="888425" y="3238075"/>
              <a:ext cx="93600" cy="9585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1040825" y="3381375"/>
              <a:ext cx="93600" cy="815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7"/>
            <p:cNvSpPr/>
            <p:nvPr/>
          </p:nvSpPr>
          <p:spPr>
            <a:xfrm>
              <a:off x="736025" y="3581400"/>
              <a:ext cx="93600" cy="6150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7"/>
            <p:cNvSpPr/>
            <p:nvPr/>
          </p:nvSpPr>
          <p:spPr>
            <a:xfrm>
              <a:off x="1193225" y="3519500"/>
              <a:ext cx="93600" cy="6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1345625" y="3633800"/>
              <a:ext cx="93600" cy="562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1498025" y="3762375"/>
              <a:ext cx="93600" cy="434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7"/>
            <p:cNvSpPr/>
            <p:nvPr/>
          </p:nvSpPr>
          <p:spPr>
            <a:xfrm>
              <a:off x="1650425" y="3891000"/>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p:nvPr/>
          </p:nvSpPr>
          <p:spPr>
            <a:xfrm>
              <a:off x="1802825" y="4005275"/>
              <a:ext cx="93600" cy="191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7"/>
            <p:cNvSpPr/>
            <p:nvPr/>
          </p:nvSpPr>
          <p:spPr>
            <a:xfrm>
              <a:off x="1955225" y="4119575"/>
              <a:ext cx="93600" cy="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583625" y="3890975"/>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526050" y="3121175"/>
              <a:ext cx="1601400" cy="1134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7"/>
          <p:cNvGrpSpPr/>
          <p:nvPr/>
        </p:nvGrpSpPr>
        <p:grpSpPr>
          <a:xfrm>
            <a:off x="3771300" y="2969225"/>
            <a:ext cx="1601400" cy="1134000"/>
            <a:chOff x="526050" y="3121175"/>
            <a:chExt cx="1601400" cy="1134000"/>
          </a:xfrm>
        </p:grpSpPr>
        <p:sp>
          <p:nvSpPr>
            <p:cNvPr id="464" name="Google Shape;464;p47"/>
            <p:cNvSpPr/>
            <p:nvPr/>
          </p:nvSpPr>
          <p:spPr>
            <a:xfrm>
              <a:off x="888425" y="3238075"/>
              <a:ext cx="93600" cy="9585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7"/>
            <p:cNvSpPr/>
            <p:nvPr/>
          </p:nvSpPr>
          <p:spPr>
            <a:xfrm>
              <a:off x="1040825" y="3381375"/>
              <a:ext cx="93600" cy="815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7"/>
            <p:cNvSpPr/>
            <p:nvPr/>
          </p:nvSpPr>
          <p:spPr>
            <a:xfrm>
              <a:off x="736025" y="3581400"/>
              <a:ext cx="93600" cy="6150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7"/>
            <p:cNvSpPr/>
            <p:nvPr/>
          </p:nvSpPr>
          <p:spPr>
            <a:xfrm>
              <a:off x="1193225" y="3519500"/>
              <a:ext cx="93600" cy="6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7"/>
            <p:cNvSpPr/>
            <p:nvPr/>
          </p:nvSpPr>
          <p:spPr>
            <a:xfrm>
              <a:off x="1345625" y="3633800"/>
              <a:ext cx="93600" cy="562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7"/>
            <p:cNvSpPr/>
            <p:nvPr/>
          </p:nvSpPr>
          <p:spPr>
            <a:xfrm>
              <a:off x="1498025" y="3762375"/>
              <a:ext cx="93600" cy="434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7"/>
            <p:cNvSpPr/>
            <p:nvPr/>
          </p:nvSpPr>
          <p:spPr>
            <a:xfrm>
              <a:off x="1650425" y="3891000"/>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7"/>
            <p:cNvSpPr/>
            <p:nvPr/>
          </p:nvSpPr>
          <p:spPr>
            <a:xfrm>
              <a:off x="1802825" y="4005275"/>
              <a:ext cx="93600" cy="191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7"/>
            <p:cNvSpPr/>
            <p:nvPr/>
          </p:nvSpPr>
          <p:spPr>
            <a:xfrm>
              <a:off x="1955225" y="4119575"/>
              <a:ext cx="93600" cy="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7"/>
            <p:cNvSpPr/>
            <p:nvPr/>
          </p:nvSpPr>
          <p:spPr>
            <a:xfrm>
              <a:off x="583625" y="3890975"/>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
            <p:cNvSpPr/>
            <p:nvPr/>
          </p:nvSpPr>
          <p:spPr>
            <a:xfrm>
              <a:off x="526050" y="3121175"/>
              <a:ext cx="1601400" cy="1134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7"/>
          <p:cNvGrpSpPr/>
          <p:nvPr/>
        </p:nvGrpSpPr>
        <p:grpSpPr>
          <a:xfrm>
            <a:off x="6317250" y="2968775"/>
            <a:ext cx="1601400" cy="1134000"/>
            <a:chOff x="526050" y="3121175"/>
            <a:chExt cx="1601400" cy="1134000"/>
          </a:xfrm>
        </p:grpSpPr>
        <p:sp>
          <p:nvSpPr>
            <p:cNvPr id="476" name="Google Shape;476;p47"/>
            <p:cNvSpPr/>
            <p:nvPr/>
          </p:nvSpPr>
          <p:spPr>
            <a:xfrm>
              <a:off x="888425" y="3238075"/>
              <a:ext cx="93600" cy="9585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a:off x="1040825" y="3381375"/>
              <a:ext cx="93600" cy="815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7"/>
            <p:cNvSpPr/>
            <p:nvPr/>
          </p:nvSpPr>
          <p:spPr>
            <a:xfrm>
              <a:off x="736025" y="3581400"/>
              <a:ext cx="93600" cy="6150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7"/>
            <p:cNvSpPr/>
            <p:nvPr/>
          </p:nvSpPr>
          <p:spPr>
            <a:xfrm>
              <a:off x="1193225" y="3519500"/>
              <a:ext cx="93600" cy="6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7"/>
            <p:cNvSpPr/>
            <p:nvPr/>
          </p:nvSpPr>
          <p:spPr>
            <a:xfrm>
              <a:off x="1345625" y="3633800"/>
              <a:ext cx="93600" cy="562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7"/>
            <p:cNvSpPr/>
            <p:nvPr/>
          </p:nvSpPr>
          <p:spPr>
            <a:xfrm>
              <a:off x="1498025" y="3762375"/>
              <a:ext cx="93600" cy="434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7"/>
            <p:cNvSpPr/>
            <p:nvPr/>
          </p:nvSpPr>
          <p:spPr>
            <a:xfrm>
              <a:off x="1650425" y="3891000"/>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7"/>
            <p:cNvSpPr/>
            <p:nvPr/>
          </p:nvSpPr>
          <p:spPr>
            <a:xfrm>
              <a:off x="1802825" y="4005275"/>
              <a:ext cx="93600" cy="191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a:off x="1955225" y="4119575"/>
              <a:ext cx="93600" cy="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7"/>
            <p:cNvSpPr/>
            <p:nvPr/>
          </p:nvSpPr>
          <p:spPr>
            <a:xfrm>
              <a:off x="583625" y="3890975"/>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526050" y="3121175"/>
              <a:ext cx="1601400" cy="1134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87" name="Google Shape;487;p47"/>
          <p:cNvCxnSpPr/>
          <p:nvPr/>
        </p:nvCxnSpPr>
        <p:spPr>
          <a:xfrm>
            <a:off x="7012742" y="2968775"/>
            <a:ext cx="0" cy="1134000"/>
          </a:xfrm>
          <a:prstGeom prst="straightConnector1">
            <a:avLst/>
          </a:prstGeom>
          <a:noFill/>
          <a:ln cap="flat" cmpd="sng" w="28575">
            <a:solidFill>
              <a:srgbClr val="FF0000"/>
            </a:solidFill>
            <a:prstDash val="solid"/>
            <a:round/>
            <a:headEnd len="med" w="med" type="none"/>
            <a:tailEnd len="med" w="med" type="none"/>
          </a:ln>
        </p:spPr>
      </p:cxnSp>
      <p:cxnSp>
        <p:nvCxnSpPr>
          <p:cNvPr id="488" name="Google Shape;488;p47"/>
          <p:cNvCxnSpPr/>
          <p:nvPr/>
        </p:nvCxnSpPr>
        <p:spPr>
          <a:xfrm>
            <a:off x="4181652" y="2968775"/>
            <a:ext cx="0" cy="1134000"/>
          </a:xfrm>
          <a:prstGeom prst="straightConnector1">
            <a:avLst/>
          </a:prstGeom>
          <a:noFill/>
          <a:ln cap="flat" cmpd="sng" w="28575">
            <a:solidFill>
              <a:srgbClr val="BF9000"/>
            </a:solidFill>
            <a:prstDash val="solid"/>
            <a:round/>
            <a:headEnd len="med" w="med" type="none"/>
            <a:tailEnd len="med" w="med" type="none"/>
          </a:ln>
        </p:spPr>
      </p:cxnSp>
      <p:cxnSp>
        <p:nvCxnSpPr>
          <p:cNvPr id="489" name="Google Shape;489;p47"/>
          <p:cNvCxnSpPr/>
          <p:nvPr/>
        </p:nvCxnSpPr>
        <p:spPr>
          <a:xfrm>
            <a:off x="2019044" y="2968775"/>
            <a:ext cx="0" cy="1134000"/>
          </a:xfrm>
          <a:prstGeom prst="straightConnector1">
            <a:avLst/>
          </a:prstGeom>
          <a:noFill/>
          <a:ln cap="flat" cmpd="sng" w="28575">
            <a:solidFill>
              <a:srgbClr val="9900FF"/>
            </a:solidFill>
            <a:prstDash val="solid"/>
            <a:round/>
            <a:headEnd len="med" w="med" type="none"/>
            <a:tailEnd len="med" w="med" type="none"/>
          </a:ln>
        </p:spPr>
      </p:cxnSp>
      <p:sp>
        <p:nvSpPr>
          <p:cNvPr id="490" name="Google Shape;490;p47"/>
          <p:cNvSpPr txBox="1"/>
          <p:nvPr/>
        </p:nvSpPr>
        <p:spPr>
          <a:xfrm>
            <a:off x="7218675" y="3195725"/>
            <a:ext cx="49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rPr>
              <a:t>50%</a:t>
            </a:r>
            <a:endParaRPr sz="1000">
              <a:solidFill>
                <a:srgbClr val="FF0000"/>
              </a:solidFill>
            </a:endParaRPr>
          </a:p>
        </p:txBody>
      </p:sp>
      <p:sp>
        <p:nvSpPr>
          <p:cNvPr id="491" name="Google Shape;491;p47"/>
          <p:cNvSpPr txBox="1"/>
          <p:nvPr/>
        </p:nvSpPr>
        <p:spPr>
          <a:xfrm>
            <a:off x="6456675" y="3195725"/>
            <a:ext cx="49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rPr>
              <a:t>50%</a:t>
            </a:r>
            <a:endParaRPr sz="1000">
              <a:solidFill>
                <a:srgbClr val="FF0000"/>
              </a:solidFill>
            </a:endParaRPr>
          </a:p>
        </p:txBody>
      </p:sp>
      <p:sp>
        <p:nvSpPr>
          <p:cNvPr id="492" name="Google Shape;492;p47"/>
          <p:cNvSpPr txBox="1"/>
          <p:nvPr/>
        </p:nvSpPr>
        <p:spPr>
          <a:xfrm>
            <a:off x="6499525" y="41490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Nunito"/>
                <a:ea typeface="Nunito"/>
                <a:cs typeface="Nunito"/>
                <a:sym typeface="Nunito"/>
              </a:rPr>
              <a:t>Mediana</a:t>
            </a:r>
            <a:endParaRPr b="1">
              <a:solidFill>
                <a:srgbClr val="FF0000"/>
              </a:solidFill>
              <a:latin typeface="Nunito"/>
              <a:ea typeface="Nunito"/>
              <a:cs typeface="Nunito"/>
              <a:sym typeface="Nunito"/>
            </a:endParaRPr>
          </a:p>
        </p:txBody>
      </p:sp>
      <p:sp>
        <p:nvSpPr>
          <p:cNvPr id="493" name="Google Shape;493;p47"/>
          <p:cNvSpPr txBox="1"/>
          <p:nvPr/>
        </p:nvSpPr>
        <p:spPr>
          <a:xfrm>
            <a:off x="3960377" y="41490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F9000"/>
                </a:solidFill>
                <a:latin typeface="Nunito"/>
                <a:ea typeface="Nunito"/>
                <a:cs typeface="Nunito"/>
                <a:sym typeface="Nunito"/>
              </a:rPr>
              <a:t>Moda</a:t>
            </a:r>
            <a:endParaRPr b="1">
              <a:solidFill>
                <a:srgbClr val="BF9000"/>
              </a:solidFill>
              <a:latin typeface="Nunito"/>
              <a:ea typeface="Nunito"/>
              <a:cs typeface="Nunito"/>
              <a:sym typeface="Nunito"/>
            </a:endParaRPr>
          </a:p>
        </p:txBody>
      </p:sp>
      <p:sp>
        <p:nvSpPr>
          <p:cNvPr id="494" name="Google Shape;494;p47"/>
          <p:cNvSpPr txBox="1"/>
          <p:nvPr/>
        </p:nvSpPr>
        <p:spPr>
          <a:xfrm>
            <a:off x="1394125" y="41490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latin typeface="Nunito"/>
                <a:ea typeface="Nunito"/>
                <a:cs typeface="Nunito"/>
                <a:sym typeface="Nunito"/>
              </a:rPr>
              <a:t>Media</a:t>
            </a:r>
            <a:endParaRPr b="1">
              <a:solidFill>
                <a:srgbClr val="9900FF"/>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Cuantificando distribuciones (y datos)</a:t>
            </a:r>
            <a:endParaRPr/>
          </a:p>
        </p:txBody>
      </p:sp>
      <p:sp>
        <p:nvSpPr>
          <p:cNvPr id="500" name="Google Shape;500;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1" name="Google Shape;501;p48"/>
          <p:cNvPicPr preferRelativeResize="0"/>
          <p:nvPr/>
        </p:nvPicPr>
        <p:blipFill>
          <a:blip r:embed="rId3">
            <a:alphaModFix/>
          </a:blip>
          <a:stretch>
            <a:fillRect/>
          </a:stretch>
        </p:blipFill>
        <p:spPr>
          <a:xfrm>
            <a:off x="1920704" y="1617672"/>
            <a:ext cx="5311599" cy="641325"/>
          </a:xfrm>
          <a:prstGeom prst="rect">
            <a:avLst/>
          </a:prstGeom>
          <a:noFill/>
          <a:ln>
            <a:noFill/>
          </a:ln>
        </p:spPr>
      </p:pic>
      <p:pic>
        <p:nvPicPr>
          <p:cNvPr id="502" name="Google Shape;502;p48"/>
          <p:cNvPicPr preferRelativeResize="0"/>
          <p:nvPr/>
        </p:nvPicPr>
        <p:blipFill>
          <a:blip r:embed="rId4">
            <a:alphaModFix/>
          </a:blip>
          <a:stretch>
            <a:fillRect/>
          </a:stretch>
        </p:blipFill>
        <p:spPr>
          <a:xfrm>
            <a:off x="3134975" y="2495550"/>
            <a:ext cx="1287300" cy="307275"/>
          </a:xfrm>
          <a:prstGeom prst="rect">
            <a:avLst/>
          </a:prstGeom>
          <a:noFill/>
          <a:ln>
            <a:noFill/>
          </a:ln>
        </p:spPr>
      </p:pic>
      <p:grpSp>
        <p:nvGrpSpPr>
          <p:cNvPr id="503" name="Google Shape;503;p48"/>
          <p:cNvGrpSpPr/>
          <p:nvPr/>
        </p:nvGrpSpPr>
        <p:grpSpPr>
          <a:xfrm>
            <a:off x="5239252" y="3207700"/>
            <a:ext cx="2442248" cy="1760975"/>
            <a:chOff x="5239252" y="3207700"/>
            <a:chExt cx="2442248" cy="1760975"/>
          </a:xfrm>
        </p:grpSpPr>
        <p:grpSp>
          <p:nvGrpSpPr>
            <p:cNvPr id="504" name="Google Shape;504;p48"/>
            <p:cNvGrpSpPr/>
            <p:nvPr/>
          </p:nvGrpSpPr>
          <p:grpSpPr>
            <a:xfrm>
              <a:off x="5239252" y="3236199"/>
              <a:ext cx="2306657" cy="1414211"/>
              <a:chOff x="526050" y="3121175"/>
              <a:chExt cx="1601400" cy="1134000"/>
            </a:xfrm>
          </p:grpSpPr>
          <p:sp>
            <p:nvSpPr>
              <p:cNvPr id="505" name="Google Shape;505;p48"/>
              <p:cNvSpPr/>
              <p:nvPr/>
            </p:nvSpPr>
            <p:spPr>
              <a:xfrm>
                <a:off x="888425" y="3238075"/>
                <a:ext cx="93600" cy="9585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8"/>
              <p:cNvSpPr/>
              <p:nvPr/>
            </p:nvSpPr>
            <p:spPr>
              <a:xfrm>
                <a:off x="1040825" y="3381375"/>
                <a:ext cx="93600" cy="815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8"/>
              <p:cNvSpPr/>
              <p:nvPr/>
            </p:nvSpPr>
            <p:spPr>
              <a:xfrm>
                <a:off x="736025" y="3581400"/>
                <a:ext cx="93600" cy="6150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8"/>
              <p:cNvSpPr/>
              <p:nvPr/>
            </p:nvSpPr>
            <p:spPr>
              <a:xfrm>
                <a:off x="1193225" y="3519500"/>
                <a:ext cx="93600" cy="6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8"/>
              <p:cNvSpPr/>
              <p:nvPr/>
            </p:nvSpPr>
            <p:spPr>
              <a:xfrm>
                <a:off x="1345625" y="3633800"/>
                <a:ext cx="93600" cy="562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8"/>
              <p:cNvSpPr/>
              <p:nvPr/>
            </p:nvSpPr>
            <p:spPr>
              <a:xfrm>
                <a:off x="1498025" y="3762375"/>
                <a:ext cx="93600" cy="434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8"/>
              <p:cNvSpPr/>
              <p:nvPr/>
            </p:nvSpPr>
            <p:spPr>
              <a:xfrm>
                <a:off x="1650425" y="3891000"/>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8"/>
              <p:cNvSpPr/>
              <p:nvPr/>
            </p:nvSpPr>
            <p:spPr>
              <a:xfrm>
                <a:off x="1802825" y="4005275"/>
                <a:ext cx="93600" cy="1911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8"/>
              <p:cNvSpPr/>
              <p:nvPr/>
            </p:nvSpPr>
            <p:spPr>
              <a:xfrm>
                <a:off x="1955225" y="4119575"/>
                <a:ext cx="93600" cy="768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8"/>
              <p:cNvSpPr/>
              <p:nvPr/>
            </p:nvSpPr>
            <p:spPr>
              <a:xfrm>
                <a:off x="583625" y="3890975"/>
                <a:ext cx="93600" cy="305400"/>
              </a:xfrm>
              <a:prstGeom prst="rect">
                <a:avLst/>
              </a:prstGeom>
              <a:solidFill>
                <a:srgbClr val="3D85C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8"/>
              <p:cNvSpPr/>
              <p:nvPr/>
            </p:nvSpPr>
            <p:spPr>
              <a:xfrm>
                <a:off x="526050" y="3121175"/>
                <a:ext cx="1601400" cy="1134000"/>
              </a:xfrm>
              <a:prstGeom prst="rect">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6" name="Google Shape;516;p48"/>
            <p:cNvCxnSpPr/>
            <p:nvPr/>
          </p:nvCxnSpPr>
          <p:spPr>
            <a:xfrm>
              <a:off x="6760100" y="3236100"/>
              <a:ext cx="11100" cy="1437600"/>
            </a:xfrm>
            <a:prstGeom prst="straightConnector1">
              <a:avLst/>
            </a:prstGeom>
            <a:noFill/>
            <a:ln cap="flat" cmpd="sng" w="28575">
              <a:solidFill>
                <a:srgbClr val="FF0000"/>
              </a:solidFill>
              <a:prstDash val="solid"/>
              <a:round/>
              <a:headEnd len="med" w="med" type="none"/>
              <a:tailEnd len="med" w="med" type="none"/>
            </a:ln>
          </p:spPr>
        </p:cxnSp>
        <p:pic>
          <p:nvPicPr>
            <p:cNvPr id="517" name="Google Shape;517;p48"/>
            <p:cNvPicPr preferRelativeResize="0"/>
            <p:nvPr/>
          </p:nvPicPr>
          <p:blipFill>
            <a:blip r:embed="rId5">
              <a:alphaModFix/>
            </a:blip>
            <a:stretch>
              <a:fillRect/>
            </a:stretch>
          </p:blipFill>
          <p:spPr>
            <a:xfrm>
              <a:off x="5745427" y="4747225"/>
              <a:ext cx="261700" cy="221450"/>
            </a:xfrm>
            <a:prstGeom prst="rect">
              <a:avLst/>
            </a:prstGeom>
            <a:noFill/>
            <a:ln>
              <a:noFill/>
            </a:ln>
          </p:spPr>
        </p:pic>
        <p:pic>
          <p:nvPicPr>
            <p:cNvPr id="518" name="Google Shape;518;p48"/>
            <p:cNvPicPr preferRelativeResize="0"/>
            <p:nvPr/>
          </p:nvPicPr>
          <p:blipFill>
            <a:blip r:embed="rId6">
              <a:alphaModFix/>
            </a:blip>
            <a:stretch>
              <a:fillRect/>
            </a:stretch>
          </p:blipFill>
          <p:spPr>
            <a:xfrm>
              <a:off x="6177600" y="4752060"/>
              <a:ext cx="261700" cy="215923"/>
            </a:xfrm>
            <a:prstGeom prst="rect">
              <a:avLst/>
            </a:prstGeom>
            <a:noFill/>
            <a:ln>
              <a:noFill/>
            </a:ln>
          </p:spPr>
        </p:pic>
        <p:pic>
          <p:nvPicPr>
            <p:cNvPr id="519" name="Google Shape;519;p48"/>
            <p:cNvPicPr preferRelativeResize="0"/>
            <p:nvPr/>
          </p:nvPicPr>
          <p:blipFill>
            <a:blip r:embed="rId7">
              <a:alphaModFix/>
            </a:blip>
            <a:stretch>
              <a:fillRect/>
            </a:stretch>
          </p:blipFill>
          <p:spPr>
            <a:xfrm>
              <a:off x="6640477" y="4749997"/>
              <a:ext cx="261700" cy="215903"/>
            </a:xfrm>
            <a:prstGeom prst="rect">
              <a:avLst/>
            </a:prstGeom>
            <a:noFill/>
            <a:ln>
              <a:noFill/>
            </a:ln>
          </p:spPr>
        </p:pic>
        <p:cxnSp>
          <p:nvCxnSpPr>
            <p:cNvPr id="520" name="Google Shape;520;p48"/>
            <p:cNvCxnSpPr/>
            <p:nvPr/>
          </p:nvCxnSpPr>
          <p:spPr>
            <a:xfrm>
              <a:off x="5845700" y="3236100"/>
              <a:ext cx="11100" cy="1437600"/>
            </a:xfrm>
            <a:prstGeom prst="straightConnector1">
              <a:avLst/>
            </a:prstGeom>
            <a:noFill/>
            <a:ln cap="flat" cmpd="sng" w="28575">
              <a:solidFill>
                <a:srgbClr val="FF0000"/>
              </a:solidFill>
              <a:prstDash val="solid"/>
              <a:round/>
              <a:headEnd len="med" w="med" type="none"/>
              <a:tailEnd len="med" w="med" type="none"/>
            </a:ln>
          </p:spPr>
        </p:cxnSp>
        <p:cxnSp>
          <p:nvCxnSpPr>
            <p:cNvPr id="521" name="Google Shape;521;p48"/>
            <p:cNvCxnSpPr/>
            <p:nvPr/>
          </p:nvCxnSpPr>
          <p:spPr>
            <a:xfrm>
              <a:off x="6226700" y="3236100"/>
              <a:ext cx="11100" cy="1437600"/>
            </a:xfrm>
            <a:prstGeom prst="straightConnector1">
              <a:avLst/>
            </a:prstGeom>
            <a:noFill/>
            <a:ln cap="flat" cmpd="sng" w="28575">
              <a:solidFill>
                <a:srgbClr val="FF0000"/>
              </a:solidFill>
              <a:prstDash val="solid"/>
              <a:round/>
              <a:headEnd len="med" w="med" type="none"/>
              <a:tailEnd len="med" w="med" type="none"/>
            </a:ln>
          </p:spPr>
        </p:cxnSp>
        <p:sp>
          <p:nvSpPr>
            <p:cNvPr id="522" name="Google Shape;522;p48"/>
            <p:cNvSpPr txBox="1"/>
            <p:nvPr/>
          </p:nvSpPr>
          <p:spPr>
            <a:xfrm>
              <a:off x="7036500" y="3207700"/>
              <a:ext cx="64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25%</a:t>
              </a:r>
              <a:endParaRPr sz="1200">
                <a:latin typeface="Encode Sans SemiBold"/>
                <a:ea typeface="Encode Sans SemiBold"/>
                <a:cs typeface="Encode Sans SemiBold"/>
                <a:sym typeface="Encode Sans SemiBold"/>
              </a:endParaRPr>
            </a:p>
          </p:txBody>
        </p:sp>
        <p:sp>
          <p:nvSpPr>
            <p:cNvPr id="523" name="Google Shape;523;p48"/>
            <p:cNvSpPr txBox="1"/>
            <p:nvPr/>
          </p:nvSpPr>
          <p:spPr>
            <a:xfrm>
              <a:off x="6274500" y="3207700"/>
              <a:ext cx="64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25%</a:t>
              </a:r>
              <a:endParaRPr sz="1200">
                <a:latin typeface="Encode Sans SemiBold"/>
                <a:ea typeface="Encode Sans SemiBold"/>
                <a:cs typeface="Encode Sans SemiBold"/>
                <a:sym typeface="Encode Sans SemiBold"/>
              </a:endParaRPr>
            </a:p>
          </p:txBody>
        </p:sp>
        <p:sp>
          <p:nvSpPr>
            <p:cNvPr id="524" name="Google Shape;524;p48"/>
            <p:cNvSpPr txBox="1"/>
            <p:nvPr/>
          </p:nvSpPr>
          <p:spPr>
            <a:xfrm>
              <a:off x="5817300" y="3207700"/>
              <a:ext cx="64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25%</a:t>
              </a:r>
              <a:endParaRPr sz="1200">
                <a:latin typeface="Encode Sans SemiBold"/>
                <a:ea typeface="Encode Sans SemiBold"/>
                <a:cs typeface="Encode Sans SemiBold"/>
                <a:sym typeface="Encode Sans SemiBold"/>
              </a:endParaRPr>
            </a:p>
          </p:txBody>
        </p:sp>
        <p:sp>
          <p:nvSpPr>
            <p:cNvPr id="525" name="Google Shape;525;p48"/>
            <p:cNvSpPr txBox="1"/>
            <p:nvPr/>
          </p:nvSpPr>
          <p:spPr>
            <a:xfrm>
              <a:off x="5283900" y="3207700"/>
              <a:ext cx="64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Encode Sans SemiBold"/>
                  <a:ea typeface="Encode Sans SemiBold"/>
                  <a:cs typeface="Encode Sans SemiBold"/>
                  <a:sym typeface="Encode Sans SemiBold"/>
                </a:rPr>
                <a:t>25%</a:t>
              </a:r>
              <a:endParaRPr sz="1200">
                <a:latin typeface="Encode Sans SemiBold"/>
                <a:ea typeface="Encode Sans SemiBold"/>
                <a:cs typeface="Encode Sans SemiBold"/>
                <a:sym typeface="Encode Sans SemiBold"/>
              </a:endParaRPr>
            </a:p>
          </p:txBody>
        </p:sp>
      </p:grpSp>
      <p:sp>
        <p:nvSpPr>
          <p:cNvPr id="526" name="Google Shape;526;p48"/>
          <p:cNvSpPr txBox="1"/>
          <p:nvPr>
            <p:ph idx="1" type="body"/>
          </p:nvPr>
        </p:nvSpPr>
        <p:spPr>
          <a:xfrm>
            <a:off x="311700" y="834054"/>
            <a:ext cx="8520600" cy="325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Medidas que se pueden hacer en distribuciones ¡Y en datos!</a:t>
            </a:r>
            <a:endParaRPr/>
          </a:p>
          <a:p>
            <a:pPr indent="0" lvl="0" marL="0" rtl="0" algn="l">
              <a:lnSpc>
                <a:spcPct val="115000"/>
              </a:lnSpc>
              <a:spcBef>
                <a:spcPts val="1200"/>
              </a:spcBef>
              <a:spcAft>
                <a:spcPts val="0"/>
              </a:spcAft>
              <a:buNone/>
            </a:pPr>
            <a:r>
              <a:rPr lang="en"/>
              <a:t>Medidas del "ancho":</a:t>
            </a:r>
            <a:endParaRPr/>
          </a:p>
          <a:p>
            <a:pPr indent="-342900" lvl="0" marL="457200" rtl="0" algn="l">
              <a:lnSpc>
                <a:spcPct val="115000"/>
              </a:lnSpc>
              <a:spcBef>
                <a:spcPts val="1200"/>
              </a:spcBef>
              <a:spcAft>
                <a:spcPts val="0"/>
              </a:spcAft>
              <a:buSzPts val="1800"/>
              <a:buChar char="●"/>
            </a:pPr>
            <a:r>
              <a:rPr lang="en"/>
              <a:t>Varianza: </a:t>
            </a:r>
            <a:endParaRPr/>
          </a:p>
          <a:p>
            <a:pPr indent="0" lvl="0" marL="0" rtl="0" algn="l">
              <a:lnSpc>
                <a:spcPct val="115000"/>
              </a:lnSpc>
              <a:spcBef>
                <a:spcPts val="1200"/>
              </a:spcBef>
              <a:spcAft>
                <a:spcPts val="0"/>
              </a:spcAft>
              <a:buNone/>
            </a:pPr>
            <a:r>
              <a:t/>
            </a:r>
            <a:endParaRPr sz="400"/>
          </a:p>
          <a:p>
            <a:pPr indent="-342900" lvl="0" marL="457200" rtl="0" algn="l">
              <a:lnSpc>
                <a:spcPct val="115000"/>
              </a:lnSpc>
              <a:spcBef>
                <a:spcPts val="1200"/>
              </a:spcBef>
              <a:spcAft>
                <a:spcPts val="0"/>
              </a:spcAft>
              <a:buSzPts val="1800"/>
              <a:buChar char="●"/>
            </a:pPr>
            <a:r>
              <a:rPr lang="en"/>
              <a:t>Desviación estándar</a:t>
            </a:r>
            <a:endParaRPr/>
          </a:p>
          <a:p>
            <a:pPr indent="-342900" lvl="0" marL="457200" rtl="0" algn="l">
              <a:lnSpc>
                <a:spcPct val="115000"/>
              </a:lnSpc>
              <a:spcBef>
                <a:spcPts val="0"/>
              </a:spcBef>
              <a:spcAft>
                <a:spcPts val="0"/>
              </a:spcAft>
              <a:buSzPts val="1800"/>
              <a:buChar char="●"/>
            </a:pPr>
            <a:r>
              <a:rPr lang="en"/>
              <a:t>Cuantiles: contienen fracciones de (la probabilidad de) los datos</a:t>
            </a:r>
            <a:endParaRPr/>
          </a:p>
          <a:p>
            <a:pPr indent="-317500" lvl="1" marL="914400" rtl="0" algn="l">
              <a:lnSpc>
                <a:spcPct val="115000"/>
              </a:lnSpc>
              <a:spcBef>
                <a:spcPts val="0"/>
              </a:spcBef>
              <a:spcAft>
                <a:spcPts val="0"/>
              </a:spcAft>
              <a:buSzPts val="1400"/>
              <a:buChar char="○"/>
            </a:pPr>
            <a:r>
              <a:rPr lang="en"/>
              <a:t>Ejemplo: cuartiles, tienen ¼ de los datos</a:t>
            </a:r>
            <a:br>
              <a:rPr lang="en"/>
            </a:br>
            <a:r>
              <a:rPr lang="en"/>
              <a:t>Entre el primero y el tercer cuartil está la </a:t>
            </a:r>
            <a:br>
              <a:rPr lang="en"/>
            </a:br>
            <a:r>
              <a:rPr lang="en"/>
              <a:t>región con el 50% de probabilidad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Resumen de distribuciones</a:t>
            </a:r>
            <a:endParaRPr/>
          </a:p>
        </p:txBody>
      </p:sp>
      <p:sp>
        <p:nvSpPr>
          <p:cNvPr id="532" name="Google Shape;53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3" name="Google Shape;533;p49"/>
          <p:cNvSpPr txBox="1"/>
          <p:nvPr>
            <p:ph idx="1" type="body"/>
          </p:nvPr>
        </p:nvSpPr>
        <p:spPr>
          <a:xfrm>
            <a:off x="311700" y="834050"/>
            <a:ext cx="5446200" cy="37347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None/>
            </a:pPr>
            <a:r>
              <a:rPr lang="en"/>
              <a:t>PDF: información sobre como se distribuyen los datos</a:t>
            </a:r>
            <a:endParaRPr/>
          </a:p>
          <a:p>
            <a:pPr indent="0" lvl="0" marL="0" rtl="0" algn="l">
              <a:lnSpc>
                <a:spcPct val="115000"/>
              </a:lnSpc>
              <a:spcBef>
                <a:spcPts val="1200"/>
              </a:spcBef>
              <a:spcAft>
                <a:spcPts val="0"/>
              </a:spcAft>
              <a:buNone/>
            </a:pPr>
            <a:r>
              <a:rPr lang="en"/>
              <a:t>Se pueden condensar en algunas características, como el promedio o mediana y el ancho, por la desviación </a:t>
            </a:r>
            <a:r>
              <a:rPr lang="en"/>
              <a:t>estándar</a:t>
            </a:r>
            <a:r>
              <a:rPr lang="en"/>
              <a:t> o los cuartiles. </a:t>
            </a:r>
            <a:endParaRPr/>
          </a:p>
          <a:p>
            <a:pPr indent="0" lvl="0" marL="0" rtl="0" algn="l">
              <a:lnSpc>
                <a:spcPct val="115000"/>
              </a:lnSpc>
              <a:spcBef>
                <a:spcPts val="1200"/>
              </a:spcBef>
              <a:spcAft>
                <a:spcPts val="1200"/>
              </a:spcAft>
              <a:buNone/>
            </a:pPr>
            <a:r>
              <a:rPr lang="en"/>
              <a:t>Una manera cómoda y rápida de visualizar varios de los indicadores que estuvimos viendo es usando los diagrama de caja (que llamamos </a:t>
            </a:r>
            <a:r>
              <a:rPr i="1" lang="en"/>
              <a:t>box plot</a:t>
            </a:r>
            <a:r>
              <a:rPr lang="en"/>
              <a:t>, como en inglés). El mismo resume las propiedades de una serie de datos, mostrando la mediana, máximo, mínimos y cuartiles:</a:t>
            </a:r>
            <a:endParaRPr/>
          </a:p>
        </p:txBody>
      </p:sp>
      <p:sp>
        <p:nvSpPr>
          <p:cNvPr id="534" name="Google Shape;534;p49"/>
          <p:cNvSpPr txBox="1"/>
          <p:nvPr/>
        </p:nvSpPr>
        <p:spPr>
          <a:xfrm>
            <a:off x="3047425" y="4667100"/>
            <a:ext cx="56199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a:solidFill>
                  <a:srgbClr val="674EA7"/>
                </a:solidFill>
                <a:latin typeface="Encode Sans SemiBold"/>
                <a:ea typeface="Encode Sans SemiBold"/>
                <a:cs typeface="Encode Sans SemiBold"/>
                <a:sym typeface="Encode Sans SemiBold"/>
              </a:rPr>
              <a:t>También se pueden medir otras cantidades como la asimetría, etc.</a:t>
            </a:r>
            <a:endParaRPr>
              <a:solidFill>
                <a:srgbClr val="674EA7"/>
              </a:solidFill>
              <a:latin typeface="Encode Sans SemiBold"/>
              <a:ea typeface="Encode Sans SemiBold"/>
              <a:cs typeface="Encode Sans SemiBold"/>
              <a:sym typeface="Encode Sans SemiBold"/>
            </a:endParaRPr>
          </a:p>
        </p:txBody>
      </p:sp>
      <p:grpSp>
        <p:nvGrpSpPr>
          <p:cNvPr id="535" name="Google Shape;535;p49"/>
          <p:cNvGrpSpPr/>
          <p:nvPr/>
        </p:nvGrpSpPr>
        <p:grpSpPr>
          <a:xfrm>
            <a:off x="5986900" y="1376250"/>
            <a:ext cx="3168700" cy="2677950"/>
            <a:chOff x="5910700" y="1833450"/>
            <a:chExt cx="3168700" cy="2677950"/>
          </a:xfrm>
        </p:grpSpPr>
        <p:sp>
          <p:nvSpPr>
            <p:cNvPr id="536" name="Google Shape;536;p49"/>
            <p:cNvSpPr/>
            <p:nvPr/>
          </p:nvSpPr>
          <p:spPr>
            <a:xfrm>
              <a:off x="5922375" y="2202450"/>
              <a:ext cx="654600" cy="1169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7" name="Google Shape;537;p49"/>
            <p:cNvCxnSpPr/>
            <p:nvPr/>
          </p:nvCxnSpPr>
          <p:spPr>
            <a:xfrm>
              <a:off x="5922375" y="2634600"/>
              <a:ext cx="654600" cy="0"/>
            </a:xfrm>
            <a:prstGeom prst="straightConnector1">
              <a:avLst/>
            </a:prstGeom>
            <a:noFill/>
            <a:ln cap="flat" cmpd="sng" w="19050">
              <a:solidFill>
                <a:srgbClr val="595959"/>
              </a:solidFill>
              <a:prstDash val="solid"/>
              <a:round/>
              <a:headEnd len="med" w="med" type="none"/>
              <a:tailEnd len="med" w="med" type="none"/>
            </a:ln>
          </p:spPr>
        </p:cxnSp>
        <p:cxnSp>
          <p:nvCxnSpPr>
            <p:cNvPr id="538" name="Google Shape;538;p49"/>
            <p:cNvCxnSpPr/>
            <p:nvPr/>
          </p:nvCxnSpPr>
          <p:spPr>
            <a:xfrm rot="10800000">
              <a:off x="6249525" y="1833450"/>
              <a:ext cx="300" cy="369000"/>
            </a:xfrm>
            <a:prstGeom prst="straightConnector1">
              <a:avLst/>
            </a:prstGeom>
            <a:noFill/>
            <a:ln cap="flat" cmpd="sng" w="19050">
              <a:solidFill>
                <a:srgbClr val="595959"/>
              </a:solidFill>
              <a:prstDash val="solid"/>
              <a:round/>
              <a:headEnd len="med" w="med" type="none"/>
              <a:tailEnd len="med" w="med" type="none"/>
            </a:ln>
          </p:spPr>
        </p:cxnSp>
        <p:cxnSp>
          <p:nvCxnSpPr>
            <p:cNvPr id="539" name="Google Shape;539;p49"/>
            <p:cNvCxnSpPr/>
            <p:nvPr/>
          </p:nvCxnSpPr>
          <p:spPr>
            <a:xfrm rot="10800000">
              <a:off x="6249400" y="3371475"/>
              <a:ext cx="300" cy="631200"/>
            </a:xfrm>
            <a:prstGeom prst="straightConnector1">
              <a:avLst/>
            </a:prstGeom>
            <a:noFill/>
            <a:ln cap="flat" cmpd="sng" w="19050">
              <a:solidFill>
                <a:srgbClr val="595959"/>
              </a:solidFill>
              <a:prstDash val="solid"/>
              <a:round/>
              <a:headEnd len="med" w="med" type="none"/>
              <a:tailEnd len="med" w="med" type="none"/>
            </a:ln>
          </p:spPr>
        </p:cxnSp>
        <p:cxnSp>
          <p:nvCxnSpPr>
            <p:cNvPr id="540" name="Google Shape;540;p49"/>
            <p:cNvCxnSpPr/>
            <p:nvPr/>
          </p:nvCxnSpPr>
          <p:spPr>
            <a:xfrm rot="10800000">
              <a:off x="5910700" y="1840050"/>
              <a:ext cx="678000" cy="0"/>
            </a:xfrm>
            <a:prstGeom prst="straightConnector1">
              <a:avLst/>
            </a:prstGeom>
            <a:noFill/>
            <a:ln cap="flat" cmpd="sng" w="19050">
              <a:solidFill>
                <a:srgbClr val="595959"/>
              </a:solidFill>
              <a:prstDash val="solid"/>
              <a:round/>
              <a:headEnd len="med" w="med" type="none"/>
              <a:tailEnd len="med" w="med" type="none"/>
            </a:ln>
          </p:spPr>
        </p:cxnSp>
        <p:cxnSp>
          <p:nvCxnSpPr>
            <p:cNvPr id="541" name="Google Shape;541;p49"/>
            <p:cNvCxnSpPr/>
            <p:nvPr/>
          </p:nvCxnSpPr>
          <p:spPr>
            <a:xfrm rot="10800000">
              <a:off x="5910700" y="3997030"/>
              <a:ext cx="678000" cy="0"/>
            </a:xfrm>
            <a:prstGeom prst="straightConnector1">
              <a:avLst/>
            </a:prstGeom>
            <a:noFill/>
            <a:ln cap="flat" cmpd="sng" w="19050">
              <a:solidFill>
                <a:srgbClr val="595959"/>
              </a:solidFill>
              <a:prstDash val="solid"/>
              <a:round/>
              <a:headEnd len="med" w="med" type="none"/>
              <a:tailEnd len="med" w="med" type="none"/>
            </a:ln>
          </p:spPr>
        </p:cxnSp>
        <p:sp>
          <p:nvSpPr>
            <p:cNvPr id="542" name="Google Shape;542;p49"/>
            <p:cNvSpPr/>
            <p:nvPr/>
          </p:nvSpPr>
          <p:spPr>
            <a:xfrm>
              <a:off x="6191250" y="4189700"/>
              <a:ext cx="128700" cy="105300"/>
            </a:xfrm>
            <a:prstGeom prst="ellipse">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txBox="1"/>
            <p:nvPr/>
          </p:nvSpPr>
          <p:spPr>
            <a:xfrm>
              <a:off x="7127300" y="245010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Mediana</a:t>
              </a:r>
              <a:endParaRPr sz="1300"/>
            </a:p>
          </p:txBody>
        </p:sp>
        <p:sp>
          <p:nvSpPr>
            <p:cNvPr id="544" name="Google Shape;544;p49"/>
            <p:cNvSpPr txBox="1"/>
            <p:nvPr/>
          </p:nvSpPr>
          <p:spPr>
            <a:xfrm>
              <a:off x="7127300" y="199290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3º cuartil</a:t>
              </a:r>
              <a:endParaRPr sz="1300"/>
            </a:p>
          </p:txBody>
        </p:sp>
        <p:sp>
          <p:nvSpPr>
            <p:cNvPr id="545" name="Google Shape;545;p49"/>
            <p:cNvSpPr txBox="1"/>
            <p:nvPr/>
          </p:nvSpPr>
          <p:spPr>
            <a:xfrm>
              <a:off x="7127300" y="315928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1º cuartil</a:t>
              </a:r>
              <a:endParaRPr sz="1300"/>
            </a:p>
          </p:txBody>
        </p:sp>
        <p:sp>
          <p:nvSpPr>
            <p:cNvPr id="546" name="Google Shape;546;p49"/>
            <p:cNvSpPr txBox="1"/>
            <p:nvPr/>
          </p:nvSpPr>
          <p:spPr>
            <a:xfrm>
              <a:off x="7051100" y="4126500"/>
              <a:ext cx="202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Punto atípico (</a:t>
              </a:r>
              <a:r>
                <a:rPr i="1" lang="en" sz="1300"/>
                <a:t>outlier</a:t>
              </a:r>
              <a:r>
                <a:rPr lang="en" sz="1300"/>
                <a:t>)</a:t>
              </a:r>
              <a:endParaRPr sz="1300"/>
            </a:p>
          </p:txBody>
        </p:sp>
        <p:sp>
          <p:nvSpPr>
            <p:cNvPr id="547" name="Google Shape;547;p49"/>
            <p:cNvSpPr/>
            <p:nvPr/>
          </p:nvSpPr>
          <p:spPr>
            <a:xfrm flipH="1">
              <a:off x="6741525" y="2145200"/>
              <a:ext cx="467700" cy="105300"/>
            </a:xfrm>
            <a:prstGeom prst="rightArrow">
              <a:avLst>
                <a:gd fmla="val 50000" name="adj1"/>
                <a:gd fmla="val 50000" name="adj2"/>
              </a:avLst>
            </a:prstGeom>
            <a:solidFill>
              <a:srgbClr val="B45F0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flipH="1">
              <a:off x="6741525" y="2602400"/>
              <a:ext cx="467700" cy="105300"/>
            </a:xfrm>
            <a:prstGeom prst="rightArrow">
              <a:avLst>
                <a:gd fmla="val 50000" name="adj1"/>
                <a:gd fmla="val 50000" name="adj2"/>
              </a:avLst>
            </a:prstGeom>
            <a:solidFill>
              <a:srgbClr val="B45F0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flipH="1">
              <a:off x="6741525" y="3305951"/>
              <a:ext cx="467700" cy="105300"/>
            </a:xfrm>
            <a:prstGeom prst="rightArrow">
              <a:avLst>
                <a:gd fmla="val 50000" name="adj1"/>
                <a:gd fmla="val 50000" name="adj2"/>
              </a:avLst>
            </a:prstGeom>
            <a:solidFill>
              <a:srgbClr val="B45F0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flipH="1" rot="360615">
              <a:off x="6484460" y="4255503"/>
              <a:ext cx="724885" cy="105256"/>
            </a:xfrm>
            <a:prstGeom prst="rightArrow">
              <a:avLst>
                <a:gd fmla="val 50000" name="adj1"/>
                <a:gd fmla="val 50000" name="adj2"/>
              </a:avLst>
            </a:prstGeom>
            <a:solidFill>
              <a:srgbClr val="B45F0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0"/>
          <p:cNvSpPr txBox="1"/>
          <p:nvPr>
            <p:ph idx="1" type="body"/>
          </p:nvPr>
        </p:nvSpPr>
        <p:spPr>
          <a:xfrm>
            <a:off x="311700" y="606141"/>
            <a:ext cx="8520600" cy="929700"/>
          </a:xfrm>
          <a:prstGeom prst="rect">
            <a:avLst/>
          </a:prstGeom>
          <a:noFill/>
          <a:ln>
            <a:noFill/>
          </a:ln>
        </p:spPr>
        <p:txBody>
          <a:bodyPr anchorCtr="0" anchor="ctr" bIns="32750" lIns="32750" spcFirstLastPara="1" rIns="32750" wrap="square" tIns="32750">
            <a:normAutofit/>
          </a:bodyPr>
          <a:lstStyle/>
          <a:p>
            <a:pPr indent="-285750" lvl="0" marL="292100" rtl="0" algn="l">
              <a:lnSpc>
                <a:spcPct val="100000"/>
              </a:lnSpc>
              <a:spcBef>
                <a:spcPts val="800"/>
              </a:spcBef>
              <a:spcAft>
                <a:spcPts val="0"/>
              </a:spcAft>
              <a:buClr>
                <a:srgbClr val="0433FF"/>
              </a:buClr>
              <a:buSzPts val="1500"/>
              <a:buFont typeface="Saira Thin"/>
              <a:buChar char="●"/>
            </a:pPr>
            <a:r>
              <a:rPr lang="en" sz="2100"/>
              <a:t>Una variable continua tendrá una probabilidad continua</a:t>
            </a:r>
            <a:endParaRPr sz="2100"/>
          </a:p>
          <a:p>
            <a:pPr indent="-285750" lvl="0" marL="292100" rtl="0" algn="l">
              <a:lnSpc>
                <a:spcPct val="100000"/>
              </a:lnSpc>
              <a:spcBef>
                <a:spcPts val="800"/>
              </a:spcBef>
              <a:spcAft>
                <a:spcPts val="0"/>
              </a:spcAft>
              <a:buClr>
                <a:srgbClr val="0433FF"/>
              </a:buClr>
              <a:buSzPts val="1500"/>
              <a:buFont typeface="Saira Thin"/>
              <a:buChar char="●"/>
            </a:pPr>
            <a:r>
              <a:rPr lang="en" sz="2100"/>
              <a:t>p(x) es la densidad de probabilidad</a:t>
            </a:r>
            <a:endParaRPr sz="2100"/>
          </a:p>
        </p:txBody>
      </p:sp>
      <p:pic>
        <p:nvPicPr>
          <p:cNvPr descr="Image" id="556" name="Google Shape;556;p50"/>
          <p:cNvPicPr preferRelativeResize="0"/>
          <p:nvPr/>
        </p:nvPicPr>
        <p:blipFill rotWithShape="1">
          <a:blip r:embed="rId3">
            <a:alphaModFix/>
          </a:blip>
          <a:srcRect b="0" l="0" r="0" t="0"/>
          <a:stretch/>
        </p:blipFill>
        <p:spPr>
          <a:xfrm>
            <a:off x="2521396" y="1616029"/>
            <a:ext cx="3339754" cy="1814330"/>
          </a:xfrm>
          <a:prstGeom prst="rect">
            <a:avLst/>
          </a:prstGeom>
          <a:noFill/>
          <a:ln>
            <a:noFill/>
          </a:ln>
        </p:spPr>
      </p:pic>
      <p:pic>
        <p:nvPicPr>
          <p:cNvPr descr="Image" id="557" name="Google Shape;557;p50"/>
          <p:cNvPicPr preferRelativeResize="0"/>
          <p:nvPr/>
        </p:nvPicPr>
        <p:blipFill rotWithShape="1">
          <a:blip r:embed="rId4">
            <a:alphaModFix/>
          </a:blip>
          <a:srcRect b="0" l="0" r="0" t="0"/>
          <a:stretch/>
        </p:blipFill>
        <p:spPr>
          <a:xfrm>
            <a:off x="2533315" y="1620139"/>
            <a:ext cx="3339755" cy="1814331"/>
          </a:xfrm>
          <a:prstGeom prst="rect">
            <a:avLst/>
          </a:prstGeom>
          <a:noFill/>
          <a:ln>
            <a:noFill/>
          </a:ln>
        </p:spPr>
      </p:pic>
      <p:sp>
        <p:nvSpPr>
          <p:cNvPr id="558" name="Google Shape;558;p50"/>
          <p:cNvSpPr txBox="1"/>
          <p:nvPr/>
        </p:nvSpPr>
        <p:spPr>
          <a:xfrm>
            <a:off x="206273" y="3734525"/>
            <a:ext cx="8395500" cy="712500"/>
          </a:xfrm>
          <a:prstGeom prst="rect">
            <a:avLst/>
          </a:prstGeom>
          <a:noFill/>
          <a:ln>
            <a:noFill/>
          </a:ln>
        </p:spPr>
        <p:txBody>
          <a:bodyPr anchorCtr="0" anchor="ctr" bIns="32750" lIns="32750" spcFirstLastPara="1" rIns="32750" wrap="square" tIns="32750">
            <a:spAutoFit/>
          </a:bodyPr>
          <a:lstStyle/>
          <a:p>
            <a:pPr indent="-285750" lvl="0" marL="292100" marR="0" rtl="0" algn="l">
              <a:lnSpc>
                <a:spcPct val="100000"/>
              </a:lnSpc>
              <a:spcBef>
                <a:spcPts val="0"/>
              </a:spcBef>
              <a:spcAft>
                <a:spcPts val="0"/>
              </a:spcAft>
              <a:buClr>
                <a:srgbClr val="000000"/>
              </a:buClr>
              <a:buSzPts val="1500"/>
              <a:buFont typeface="Saira"/>
              <a:buChar char="•"/>
            </a:pPr>
            <a:r>
              <a:rPr lang="en" sz="2100">
                <a:latin typeface="Saira"/>
                <a:ea typeface="Saira"/>
                <a:cs typeface="Saira"/>
                <a:sym typeface="Saira"/>
              </a:rPr>
              <a:t>Se puede calcular una probabilidad para un </a:t>
            </a:r>
            <a:r>
              <a:rPr b="1" lang="en" sz="2100">
                <a:latin typeface="Saira"/>
                <a:ea typeface="Saira"/>
                <a:cs typeface="Saira"/>
                <a:sym typeface="Saira"/>
              </a:rPr>
              <a:t>intervalo de valores</a:t>
            </a:r>
            <a:r>
              <a:rPr lang="en" sz="2100">
                <a:latin typeface="Saira"/>
                <a:ea typeface="Saira"/>
                <a:cs typeface="Saira"/>
                <a:sym typeface="Saira"/>
              </a:rPr>
              <a:t>:</a:t>
            </a:r>
            <a:endParaRPr sz="2100">
              <a:latin typeface="Saira"/>
              <a:ea typeface="Saira"/>
              <a:cs typeface="Saira"/>
              <a:sym typeface="Saira"/>
            </a:endParaRPr>
          </a:p>
          <a:p>
            <a:pPr indent="0" lvl="0" marL="457200" marR="0" rtl="0" algn="l">
              <a:lnSpc>
                <a:spcPct val="100000"/>
              </a:lnSpc>
              <a:spcBef>
                <a:spcPts val="0"/>
              </a:spcBef>
              <a:spcAft>
                <a:spcPts val="0"/>
              </a:spcAft>
              <a:buNone/>
            </a:pPr>
            <a:r>
              <a:rPr lang="en" sz="2100">
                <a:latin typeface="Saira"/>
                <a:ea typeface="Saira"/>
                <a:cs typeface="Saira"/>
                <a:sym typeface="Saira"/>
              </a:rPr>
              <a:t>área bajo la curva (</a:t>
            </a:r>
            <a:r>
              <a:rPr lang="en" sz="2100">
                <a:solidFill>
                  <a:schemeClr val="dk1"/>
                </a:solidFill>
                <a:latin typeface="Saira"/>
                <a:ea typeface="Saira"/>
                <a:cs typeface="Saira"/>
                <a:sym typeface="Saira"/>
              </a:rPr>
              <a:t>integral</a:t>
            </a:r>
            <a:r>
              <a:rPr lang="en" sz="2100">
                <a:latin typeface="Saira"/>
                <a:ea typeface="Saira"/>
                <a:cs typeface="Saira"/>
                <a:sym typeface="Saira"/>
              </a:rPr>
              <a:t>)</a:t>
            </a:r>
            <a:endParaRPr sz="2100">
              <a:latin typeface="Saira"/>
              <a:ea typeface="Saira"/>
              <a:cs typeface="Saira"/>
              <a:sym typeface="Saira"/>
            </a:endParaRPr>
          </a:p>
        </p:txBody>
      </p:sp>
      <p:sp>
        <p:nvSpPr>
          <p:cNvPr id="559" name="Google Shape;559;p50"/>
          <p:cNvSpPr txBox="1"/>
          <p:nvPr/>
        </p:nvSpPr>
        <p:spPr>
          <a:xfrm>
            <a:off x="1623874" y="1612057"/>
            <a:ext cx="897119" cy="388442"/>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Thin"/>
              <a:buNone/>
            </a:pPr>
            <a:r>
              <a:rPr b="0" i="1" lang="en" sz="2100" u="none" cap="none" strike="noStrike">
                <a:solidFill>
                  <a:srgbClr val="0433FF"/>
                </a:solidFill>
                <a:latin typeface="Saira Thin"/>
                <a:ea typeface="Saira Thin"/>
                <a:cs typeface="Saira Thin"/>
                <a:sym typeface="Saira Thin"/>
              </a:rPr>
              <a:t>p</a:t>
            </a:r>
            <a:r>
              <a:rPr b="0" i="0" lang="en" sz="2100" u="none" cap="none" strike="noStrike">
                <a:solidFill>
                  <a:srgbClr val="0433FF"/>
                </a:solidFill>
                <a:latin typeface="Saira"/>
                <a:ea typeface="Saira"/>
                <a:cs typeface="Saira"/>
                <a:sym typeface="Saira"/>
              </a:rPr>
              <a:t>(x)</a:t>
            </a:r>
            <a:endParaRPr sz="900"/>
          </a:p>
        </p:txBody>
      </p:sp>
      <p:sp>
        <p:nvSpPr>
          <p:cNvPr id="560" name="Google Shape;560;p50"/>
          <p:cNvSpPr txBox="1"/>
          <p:nvPr/>
        </p:nvSpPr>
        <p:spPr>
          <a:xfrm>
            <a:off x="6596123" y="3021397"/>
            <a:ext cx="548927" cy="388442"/>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a:buNone/>
            </a:pPr>
            <a:r>
              <a:rPr b="0" i="0" lang="en" sz="2100" u="none" cap="none" strike="noStrike">
                <a:solidFill>
                  <a:srgbClr val="0433FF"/>
                </a:solidFill>
                <a:latin typeface="Saira"/>
                <a:ea typeface="Saira"/>
                <a:cs typeface="Saira"/>
                <a:sym typeface="Saira"/>
              </a:rPr>
              <a:t>x</a:t>
            </a:r>
            <a:endParaRPr sz="900"/>
          </a:p>
        </p:txBody>
      </p:sp>
      <p:sp>
        <p:nvSpPr>
          <p:cNvPr id="561" name="Google Shape;56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50"/>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Densidad de probabilidad - función de distribución</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sp>
        <p:nvSpPr>
          <p:cNvPr id="567" name="Google Shape;567;p51"/>
          <p:cNvSpPr txBox="1"/>
          <p:nvPr>
            <p:ph idx="1" type="body"/>
          </p:nvPr>
        </p:nvSpPr>
        <p:spPr>
          <a:xfrm>
            <a:off x="311700" y="606141"/>
            <a:ext cx="8520600" cy="929700"/>
          </a:xfrm>
          <a:prstGeom prst="rect">
            <a:avLst/>
          </a:prstGeom>
          <a:noFill/>
          <a:ln>
            <a:noFill/>
          </a:ln>
        </p:spPr>
        <p:txBody>
          <a:bodyPr anchorCtr="0" anchor="ctr" bIns="32750" lIns="32750" spcFirstLastPara="1" rIns="32750" wrap="square" tIns="32750">
            <a:normAutofit/>
          </a:bodyPr>
          <a:lstStyle/>
          <a:p>
            <a:pPr indent="-285750" lvl="0" marL="292100" rtl="0" algn="l">
              <a:lnSpc>
                <a:spcPct val="100000"/>
              </a:lnSpc>
              <a:spcBef>
                <a:spcPts val="800"/>
              </a:spcBef>
              <a:spcAft>
                <a:spcPts val="0"/>
              </a:spcAft>
              <a:buClr>
                <a:srgbClr val="0433FF"/>
              </a:buClr>
              <a:buSzPts val="1500"/>
              <a:buFont typeface="Saira Thin"/>
              <a:buChar char="●"/>
            </a:pPr>
            <a:r>
              <a:rPr lang="en" sz="2100"/>
              <a:t>Una variable continua tendrá una probabilidad continua</a:t>
            </a:r>
            <a:endParaRPr sz="2100"/>
          </a:p>
          <a:p>
            <a:pPr indent="-285750" lvl="0" marL="292100" rtl="0" algn="l">
              <a:lnSpc>
                <a:spcPct val="100000"/>
              </a:lnSpc>
              <a:spcBef>
                <a:spcPts val="800"/>
              </a:spcBef>
              <a:spcAft>
                <a:spcPts val="0"/>
              </a:spcAft>
              <a:buClr>
                <a:srgbClr val="0433FF"/>
              </a:buClr>
              <a:buSzPts val="1500"/>
              <a:buFont typeface="Saira Thin"/>
              <a:buChar char="●"/>
            </a:pPr>
            <a:r>
              <a:rPr lang="en" sz="2100"/>
              <a:t>p(x) es la densidad de probabilidad</a:t>
            </a:r>
            <a:endParaRPr sz="2100"/>
          </a:p>
        </p:txBody>
      </p:sp>
      <p:sp>
        <p:nvSpPr>
          <p:cNvPr id="568" name="Google Shape;568;p5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Densidad de probabilidad - función de distribución</a:t>
            </a:r>
            <a:endParaRPr sz="2300"/>
          </a:p>
        </p:txBody>
      </p:sp>
      <p:pic>
        <p:nvPicPr>
          <p:cNvPr descr="Image" id="569" name="Google Shape;569;p51"/>
          <p:cNvPicPr preferRelativeResize="0"/>
          <p:nvPr/>
        </p:nvPicPr>
        <p:blipFill rotWithShape="1">
          <a:blip r:embed="rId3">
            <a:alphaModFix/>
          </a:blip>
          <a:srcRect b="0" l="0" r="0" t="0"/>
          <a:stretch/>
        </p:blipFill>
        <p:spPr>
          <a:xfrm>
            <a:off x="2521396" y="1616029"/>
            <a:ext cx="3339755" cy="1814330"/>
          </a:xfrm>
          <a:prstGeom prst="rect">
            <a:avLst/>
          </a:prstGeom>
          <a:noFill/>
          <a:ln>
            <a:noFill/>
          </a:ln>
        </p:spPr>
      </p:pic>
      <p:pic>
        <p:nvPicPr>
          <p:cNvPr descr="Image" id="570" name="Google Shape;570;p51"/>
          <p:cNvPicPr preferRelativeResize="0"/>
          <p:nvPr/>
        </p:nvPicPr>
        <p:blipFill rotWithShape="1">
          <a:blip r:embed="rId4">
            <a:alphaModFix/>
          </a:blip>
          <a:srcRect b="0" l="0" r="0" t="0"/>
          <a:stretch/>
        </p:blipFill>
        <p:spPr>
          <a:xfrm>
            <a:off x="2533315" y="1620139"/>
            <a:ext cx="3339755" cy="1814331"/>
          </a:xfrm>
          <a:prstGeom prst="rect">
            <a:avLst/>
          </a:prstGeom>
          <a:noFill/>
          <a:ln>
            <a:noFill/>
          </a:ln>
        </p:spPr>
      </p:pic>
      <p:pic>
        <p:nvPicPr>
          <p:cNvPr descr="Image" id="571" name="Google Shape;571;p51"/>
          <p:cNvPicPr preferRelativeResize="0"/>
          <p:nvPr/>
        </p:nvPicPr>
        <p:blipFill rotWithShape="1">
          <a:blip r:embed="rId5">
            <a:alphaModFix/>
          </a:blip>
          <a:srcRect b="0" l="0" r="0" t="0"/>
          <a:stretch/>
        </p:blipFill>
        <p:spPr>
          <a:xfrm>
            <a:off x="1219248" y="3861492"/>
            <a:ext cx="1640831" cy="609452"/>
          </a:xfrm>
          <a:prstGeom prst="rect">
            <a:avLst/>
          </a:prstGeom>
          <a:noFill/>
          <a:ln>
            <a:noFill/>
          </a:ln>
        </p:spPr>
      </p:pic>
      <p:sp>
        <p:nvSpPr>
          <p:cNvPr id="572" name="Google Shape;572;p51"/>
          <p:cNvSpPr txBox="1"/>
          <p:nvPr/>
        </p:nvSpPr>
        <p:spPr>
          <a:xfrm>
            <a:off x="3588468" y="3989823"/>
            <a:ext cx="3800100" cy="3585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900"/>
              <a:buFont typeface="Saira"/>
              <a:buNone/>
            </a:pPr>
            <a:r>
              <a:rPr lang="en" sz="1900">
                <a:latin typeface="Saira"/>
                <a:ea typeface="Saira"/>
                <a:cs typeface="Saira"/>
                <a:sym typeface="Saira"/>
              </a:rPr>
              <a:t>integral (área bajo la curva)</a:t>
            </a:r>
            <a:endParaRPr sz="900"/>
          </a:p>
        </p:txBody>
      </p:sp>
      <p:sp>
        <p:nvSpPr>
          <p:cNvPr id="573" name="Google Shape;573;p51"/>
          <p:cNvSpPr txBox="1"/>
          <p:nvPr/>
        </p:nvSpPr>
        <p:spPr>
          <a:xfrm>
            <a:off x="206273" y="3429725"/>
            <a:ext cx="8395500" cy="389400"/>
          </a:xfrm>
          <a:prstGeom prst="rect">
            <a:avLst/>
          </a:prstGeom>
          <a:noFill/>
          <a:ln>
            <a:noFill/>
          </a:ln>
        </p:spPr>
        <p:txBody>
          <a:bodyPr anchorCtr="0" anchor="ctr" bIns="32750" lIns="32750" spcFirstLastPara="1" rIns="32750" wrap="square" tIns="32750">
            <a:spAutoFit/>
          </a:bodyPr>
          <a:lstStyle/>
          <a:p>
            <a:pPr indent="-285750" lvl="0" marL="292100" marR="0" rtl="0" algn="l">
              <a:lnSpc>
                <a:spcPct val="100000"/>
              </a:lnSpc>
              <a:spcBef>
                <a:spcPts val="0"/>
              </a:spcBef>
              <a:spcAft>
                <a:spcPts val="0"/>
              </a:spcAft>
              <a:buClr>
                <a:srgbClr val="000000"/>
              </a:buClr>
              <a:buSzPts val="1500"/>
              <a:buFont typeface="Saira"/>
              <a:buChar char="•"/>
            </a:pPr>
            <a:r>
              <a:rPr lang="en" sz="2100">
                <a:latin typeface="Saira"/>
                <a:ea typeface="Saira"/>
                <a:cs typeface="Saira"/>
                <a:sym typeface="Saira"/>
              </a:rPr>
              <a:t>Se puede calcular una probabilidad para un intervalo de valores</a:t>
            </a:r>
            <a:endParaRPr sz="900"/>
          </a:p>
        </p:txBody>
      </p:sp>
      <p:sp>
        <p:nvSpPr>
          <p:cNvPr id="574" name="Google Shape;574;p51"/>
          <p:cNvSpPr txBox="1"/>
          <p:nvPr/>
        </p:nvSpPr>
        <p:spPr>
          <a:xfrm>
            <a:off x="1623874" y="1612057"/>
            <a:ext cx="897000" cy="3894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Thin"/>
              <a:buNone/>
            </a:pPr>
            <a:r>
              <a:rPr b="0" i="1" lang="en" sz="2100" u="none" cap="none" strike="noStrike">
                <a:solidFill>
                  <a:srgbClr val="0433FF"/>
                </a:solidFill>
                <a:latin typeface="Saira Thin"/>
                <a:ea typeface="Saira Thin"/>
                <a:cs typeface="Saira Thin"/>
                <a:sym typeface="Saira Thin"/>
              </a:rPr>
              <a:t>p</a:t>
            </a:r>
            <a:r>
              <a:rPr b="0" i="0" lang="en" sz="2100" u="none" cap="none" strike="noStrike">
                <a:solidFill>
                  <a:srgbClr val="0433FF"/>
                </a:solidFill>
                <a:latin typeface="Saira"/>
                <a:ea typeface="Saira"/>
                <a:cs typeface="Saira"/>
                <a:sym typeface="Saira"/>
              </a:rPr>
              <a:t>(x)</a:t>
            </a:r>
            <a:endParaRPr sz="900"/>
          </a:p>
        </p:txBody>
      </p:sp>
      <p:sp>
        <p:nvSpPr>
          <p:cNvPr id="575" name="Google Shape;575;p51"/>
          <p:cNvSpPr txBox="1"/>
          <p:nvPr/>
        </p:nvSpPr>
        <p:spPr>
          <a:xfrm>
            <a:off x="6596123" y="3021397"/>
            <a:ext cx="549000" cy="3894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a:buNone/>
            </a:pPr>
            <a:r>
              <a:rPr b="0" i="0" lang="en" sz="2100" u="none" cap="none" strike="noStrike">
                <a:solidFill>
                  <a:srgbClr val="0433FF"/>
                </a:solidFill>
                <a:latin typeface="Saira"/>
                <a:ea typeface="Saira"/>
                <a:cs typeface="Saira"/>
                <a:sym typeface="Saira"/>
              </a:rPr>
              <a:t>x</a:t>
            </a:r>
            <a:endParaRPr sz="900"/>
          </a:p>
        </p:txBody>
      </p:sp>
      <p:sp>
        <p:nvSpPr>
          <p:cNvPr id="576" name="Google Shape;57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pic>
        <p:nvPicPr>
          <p:cNvPr descr="Image" id="581" name="Google Shape;581;p52"/>
          <p:cNvPicPr preferRelativeResize="0"/>
          <p:nvPr/>
        </p:nvPicPr>
        <p:blipFill rotWithShape="1">
          <a:blip r:embed="rId3">
            <a:alphaModFix/>
          </a:blip>
          <a:srcRect b="0" l="0" r="0" t="0"/>
          <a:stretch/>
        </p:blipFill>
        <p:spPr>
          <a:xfrm>
            <a:off x="2521436" y="1725176"/>
            <a:ext cx="3339755" cy="1698768"/>
          </a:xfrm>
          <a:prstGeom prst="rect">
            <a:avLst/>
          </a:prstGeom>
          <a:noFill/>
          <a:ln>
            <a:noFill/>
          </a:ln>
        </p:spPr>
      </p:pic>
      <p:sp>
        <p:nvSpPr>
          <p:cNvPr id="582" name="Google Shape;582;p52"/>
          <p:cNvSpPr txBox="1"/>
          <p:nvPr/>
        </p:nvSpPr>
        <p:spPr>
          <a:xfrm>
            <a:off x="648574" y="3715080"/>
            <a:ext cx="7579200" cy="712500"/>
          </a:xfrm>
          <a:prstGeom prst="rect">
            <a:avLst/>
          </a:prstGeom>
          <a:noFill/>
          <a:ln>
            <a:noFill/>
          </a:ln>
        </p:spPr>
        <p:txBody>
          <a:bodyPr anchorCtr="0" anchor="ctr" bIns="32750" lIns="32750" spcFirstLastPara="1" rIns="32750" wrap="square" tIns="32750">
            <a:spAutoFit/>
          </a:bodyPr>
          <a:lstStyle/>
          <a:p>
            <a:pPr indent="-285750" lvl="0" marL="292100" marR="0" rtl="0" algn="l">
              <a:lnSpc>
                <a:spcPct val="100000"/>
              </a:lnSpc>
              <a:spcBef>
                <a:spcPts val="0"/>
              </a:spcBef>
              <a:spcAft>
                <a:spcPts val="0"/>
              </a:spcAft>
              <a:buClr>
                <a:srgbClr val="000000"/>
              </a:buClr>
              <a:buSzPts val="1500"/>
              <a:buFont typeface="Saira"/>
              <a:buChar char="•"/>
            </a:pPr>
            <a:r>
              <a:rPr lang="en" sz="2100">
                <a:latin typeface="Saira"/>
                <a:ea typeface="Saira"/>
                <a:cs typeface="Saira"/>
                <a:sym typeface="Saira"/>
              </a:rPr>
              <a:t>Las probabilidades deben sumar 1: la integral sobre todos los valores posibles es la unidad (normalización)</a:t>
            </a:r>
            <a:endParaRPr sz="900"/>
          </a:p>
        </p:txBody>
      </p:sp>
      <p:pic>
        <p:nvPicPr>
          <p:cNvPr descr="Image" id="583" name="Google Shape;583;p52"/>
          <p:cNvPicPr preferRelativeResize="0"/>
          <p:nvPr/>
        </p:nvPicPr>
        <p:blipFill rotWithShape="1">
          <a:blip r:embed="rId4">
            <a:alphaModFix/>
          </a:blip>
          <a:srcRect b="0" l="0" r="0" t="0"/>
          <a:stretch/>
        </p:blipFill>
        <p:spPr>
          <a:xfrm>
            <a:off x="7001407" y="3984272"/>
            <a:ext cx="1754684" cy="602754"/>
          </a:xfrm>
          <a:prstGeom prst="rect">
            <a:avLst/>
          </a:prstGeom>
          <a:noFill/>
          <a:ln cap="flat" cmpd="sng" w="9525">
            <a:solidFill>
              <a:schemeClr val="lt1"/>
            </a:solidFill>
            <a:prstDash val="solid"/>
            <a:round/>
            <a:headEnd len="sm" w="sm" type="none"/>
            <a:tailEnd len="sm" w="sm" type="none"/>
          </a:ln>
        </p:spPr>
      </p:pic>
      <p:sp>
        <p:nvSpPr>
          <p:cNvPr id="584" name="Google Shape;584;p52"/>
          <p:cNvSpPr txBox="1"/>
          <p:nvPr/>
        </p:nvSpPr>
        <p:spPr>
          <a:xfrm>
            <a:off x="1623874" y="1612057"/>
            <a:ext cx="897000" cy="3885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Thin"/>
              <a:buNone/>
            </a:pPr>
            <a:r>
              <a:rPr b="0" i="1" lang="en" sz="2100" u="none" cap="none" strike="noStrike">
                <a:solidFill>
                  <a:srgbClr val="0433FF"/>
                </a:solidFill>
                <a:latin typeface="Saira Thin"/>
                <a:ea typeface="Saira Thin"/>
                <a:cs typeface="Saira Thin"/>
                <a:sym typeface="Saira Thin"/>
              </a:rPr>
              <a:t>p</a:t>
            </a:r>
            <a:r>
              <a:rPr b="0" i="0" lang="en" sz="2100" u="none" cap="none" strike="noStrike">
                <a:solidFill>
                  <a:srgbClr val="0433FF"/>
                </a:solidFill>
                <a:latin typeface="Saira"/>
                <a:ea typeface="Saira"/>
                <a:cs typeface="Saira"/>
                <a:sym typeface="Saira"/>
              </a:rPr>
              <a:t>(x)</a:t>
            </a:r>
            <a:endParaRPr sz="900"/>
          </a:p>
        </p:txBody>
      </p:sp>
      <p:sp>
        <p:nvSpPr>
          <p:cNvPr id="585" name="Google Shape;585;p52"/>
          <p:cNvSpPr txBox="1"/>
          <p:nvPr/>
        </p:nvSpPr>
        <p:spPr>
          <a:xfrm>
            <a:off x="6596123" y="3021397"/>
            <a:ext cx="549000" cy="3885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433FF"/>
              </a:buClr>
              <a:buSzPts val="2100"/>
              <a:buFont typeface="Saira"/>
              <a:buNone/>
            </a:pPr>
            <a:r>
              <a:rPr b="0" i="0" lang="en" sz="2100" u="none" cap="none" strike="noStrike">
                <a:solidFill>
                  <a:srgbClr val="0433FF"/>
                </a:solidFill>
                <a:latin typeface="Saira"/>
                <a:ea typeface="Saira"/>
                <a:cs typeface="Saira"/>
                <a:sym typeface="Saira"/>
              </a:rPr>
              <a:t>x</a:t>
            </a:r>
            <a:endParaRPr sz="900"/>
          </a:p>
        </p:txBody>
      </p:sp>
      <p:sp>
        <p:nvSpPr>
          <p:cNvPr id="586" name="Google Shape;586;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7" name="Google Shape;587;p52"/>
          <p:cNvSpPr txBox="1"/>
          <p:nvPr>
            <p:ph idx="1" type="body"/>
          </p:nvPr>
        </p:nvSpPr>
        <p:spPr>
          <a:xfrm>
            <a:off x="311700" y="606141"/>
            <a:ext cx="8520600" cy="929700"/>
          </a:xfrm>
          <a:prstGeom prst="rect">
            <a:avLst/>
          </a:prstGeom>
          <a:noFill/>
          <a:ln>
            <a:noFill/>
          </a:ln>
        </p:spPr>
        <p:txBody>
          <a:bodyPr anchorCtr="0" anchor="ctr" bIns="32750" lIns="32750" spcFirstLastPara="1" rIns="32750" wrap="square" tIns="32750">
            <a:normAutofit/>
          </a:bodyPr>
          <a:lstStyle/>
          <a:p>
            <a:pPr indent="-285750" lvl="0" marL="292100" rtl="0" algn="l">
              <a:lnSpc>
                <a:spcPct val="100000"/>
              </a:lnSpc>
              <a:spcBef>
                <a:spcPts val="800"/>
              </a:spcBef>
              <a:spcAft>
                <a:spcPts val="0"/>
              </a:spcAft>
              <a:buClr>
                <a:srgbClr val="0433FF"/>
              </a:buClr>
              <a:buSzPts val="1500"/>
              <a:buFont typeface="Saira Thin"/>
              <a:buChar char="●"/>
            </a:pPr>
            <a:r>
              <a:rPr lang="en" sz="2100"/>
              <a:t>Una variable continua tendrá una probabilidad continua</a:t>
            </a:r>
            <a:endParaRPr sz="2100"/>
          </a:p>
          <a:p>
            <a:pPr indent="-285750" lvl="0" marL="292100" rtl="0" algn="l">
              <a:lnSpc>
                <a:spcPct val="100000"/>
              </a:lnSpc>
              <a:spcBef>
                <a:spcPts val="800"/>
              </a:spcBef>
              <a:spcAft>
                <a:spcPts val="0"/>
              </a:spcAft>
              <a:buClr>
                <a:srgbClr val="0433FF"/>
              </a:buClr>
              <a:buSzPts val="1500"/>
              <a:buFont typeface="Saira Thin"/>
              <a:buChar char="●"/>
            </a:pPr>
            <a:r>
              <a:rPr lang="en" sz="2100"/>
              <a:t>p(x) es la densidad de probabilidad</a:t>
            </a:r>
            <a:endParaRPr sz="2100"/>
          </a:p>
        </p:txBody>
      </p:sp>
      <p:sp>
        <p:nvSpPr>
          <p:cNvPr id="588" name="Google Shape;588;p52"/>
          <p:cNvSpPr txBox="1"/>
          <p:nvPr/>
        </p:nvSpPr>
        <p:spPr>
          <a:xfrm>
            <a:off x="663473" y="3429725"/>
            <a:ext cx="8395500" cy="389400"/>
          </a:xfrm>
          <a:prstGeom prst="rect">
            <a:avLst/>
          </a:prstGeom>
          <a:noFill/>
          <a:ln>
            <a:noFill/>
          </a:ln>
        </p:spPr>
        <p:txBody>
          <a:bodyPr anchorCtr="0" anchor="ctr" bIns="32750" lIns="32750" spcFirstLastPara="1" rIns="32750" wrap="square" tIns="32750">
            <a:spAutoFit/>
          </a:bodyPr>
          <a:lstStyle/>
          <a:p>
            <a:pPr indent="-285750" lvl="0" marL="292100" marR="0" rtl="0" algn="l">
              <a:lnSpc>
                <a:spcPct val="100000"/>
              </a:lnSpc>
              <a:spcBef>
                <a:spcPts val="0"/>
              </a:spcBef>
              <a:spcAft>
                <a:spcPts val="0"/>
              </a:spcAft>
              <a:buClr>
                <a:srgbClr val="000000"/>
              </a:buClr>
              <a:buSzPts val="1500"/>
              <a:buFont typeface="Saira"/>
              <a:buChar char="•"/>
            </a:pPr>
            <a:r>
              <a:rPr lang="en" sz="2100">
                <a:latin typeface="Saira"/>
                <a:ea typeface="Saira"/>
                <a:cs typeface="Saira"/>
                <a:sym typeface="Saira"/>
              </a:rPr>
              <a:t>Se puede calcular una probabilidad para un intervalo de valores</a:t>
            </a:r>
            <a:endParaRPr sz="900"/>
          </a:p>
        </p:txBody>
      </p:sp>
      <p:sp>
        <p:nvSpPr>
          <p:cNvPr id="589" name="Google Shape;589;p5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Densidad de probabilidad - función de distribución</a:t>
            </a:r>
            <a:endParaRPr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595" name="Google Shape;59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6" name="Google Shape;596;p53"/>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30"/>
              </a:spcAft>
              <a:buSzPts val="1800"/>
              <a:buChar char="●"/>
            </a:pPr>
            <a:r>
              <a:rPr lang="en"/>
              <a:t>Observación: e</a:t>
            </a:r>
            <a:r>
              <a:rPr lang="en"/>
              <a:t>ste es un modelo. Se podría probar si representa bien los datos y obtener los parámetros en alguna situación real</a:t>
            </a:r>
            <a:endParaRPr/>
          </a:p>
        </p:txBody>
      </p:sp>
      <p:pic>
        <p:nvPicPr>
          <p:cNvPr id="597" name="Google Shape;597;p53"/>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598" name="Google Shape;598;p53"/>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599" name="Google Shape;599;p53"/>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05" name="Google Shape;60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54"/>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30"/>
              </a:spcAft>
              <a:buSzPts val="1800"/>
              <a:buChar char="●"/>
            </a:pPr>
            <a:r>
              <a:rPr lang="en"/>
              <a:t>Observación: distribución sesgada</a:t>
            </a:r>
            <a:endParaRPr/>
          </a:p>
        </p:txBody>
      </p:sp>
      <p:pic>
        <p:nvPicPr>
          <p:cNvPr id="607" name="Google Shape;607;p54"/>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08" name="Google Shape;608;p54"/>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09" name="Google Shape;609;p54"/>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 de PDF</a:t>
            </a:r>
            <a:r>
              <a:rPr lang="en"/>
              <a:t>: tiempo de llegada</a:t>
            </a:r>
            <a:endParaRPr/>
          </a:p>
        </p:txBody>
      </p:sp>
      <p:sp>
        <p:nvSpPr>
          <p:cNvPr id="615" name="Google Shape;61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6" name="Google Shape;616;p55"/>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30"/>
              </a:spcAft>
              <a:buSzPts val="1800"/>
              <a:buChar char="●"/>
            </a:pPr>
            <a:r>
              <a:rPr lang="en"/>
              <a:t>¿Cuál es la duración más frecuente (probable) del viaje?</a:t>
            </a:r>
            <a:endParaRPr/>
          </a:p>
        </p:txBody>
      </p:sp>
      <p:pic>
        <p:nvPicPr>
          <p:cNvPr id="617" name="Google Shape;617;p55"/>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18" name="Google Shape;618;p55"/>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19" name="Google Shape;619;p55"/>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20" name="Google Shape;620;p55"/>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5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26" name="Google Shape;626;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7" name="Google Shape;627;p56"/>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SzPts val="1800"/>
              <a:buChar char="●"/>
            </a:pPr>
            <a:r>
              <a:rPr lang="en"/>
              <a:t>¿Cuál es la duración más probable del viaje?</a:t>
            </a:r>
            <a:endParaRPr/>
          </a:p>
          <a:p>
            <a:pPr indent="-342900" lvl="0" marL="457200" rtl="0" algn="l">
              <a:lnSpc>
                <a:spcPct val="115000"/>
              </a:lnSpc>
              <a:spcBef>
                <a:spcPts val="30"/>
              </a:spcBef>
              <a:spcAft>
                <a:spcPts val="0"/>
              </a:spcAft>
              <a:buClr>
                <a:srgbClr val="FF0000"/>
              </a:buClr>
              <a:buSzPts val="1800"/>
              <a:buChar char="●"/>
            </a:pPr>
            <a:r>
              <a:rPr lang="en">
                <a:solidFill>
                  <a:srgbClr val="FF0000"/>
                </a:solidFill>
              </a:rPr>
              <a:t>Moda o pico de la distribución</a:t>
            </a:r>
            <a:endParaRPr>
              <a:solidFill>
                <a:srgbClr val="FF0000"/>
              </a:solidFill>
            </a:endParaRPr>
          </a:p>
          <a:p>
            <a:pPr indent="-342900" lvl="0" marL="457200" rtl="0" algn="l">
              <a:lnSpc>
                <a:spcPct val="115000"/>
              </a:lnSpc>
              <a:spcBef>
                <a:spcPts val="30"/>
              </a:spcBef>
              <a:spcAft>
                <a:spcPts val="30"/>
              </a:spcAft>
              <a:buClr>
                <a:srgbClr val="FF0000"/>
              </a:buClr>
              <a:buSzPts val="1800"/>
              <a:buChar char="●"/>
            </a:pPr>
            <a:r>
              <a:rPr lang="en">
                <a:solidFill>
                  <a:srgbClr val="FF0000"/>
                </a:solidFill>
              </a:rPr>
              <a:t>En este caso: 10 min</a:t>
            </a:r>
            <a:endParaRPr>
              <a:solidFill>
                <a:srgbClr val="FF0000"/>
              </a:solidFill>
            </a:endParaRPr>
          </a:p>
        </p:txBody>
      </p:sp>
      <p:pic>
        <p:nvPicPr>
          <p:cNvPr id="628" name="Google Shape;628;p56"/>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29" name="Google Shape;629;p56"/>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30" name="Google Shape;630;p56"/>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31" name="Google Shape;631;p56"/>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Clase anterior:</a:t>
            </a:r>
            <a:endParaRPr/>
          </a:p>
          <a:p>
            <a:pPr indent="-342900" lvl="0" marL="457200" rtl="0" algn="l">
              <a:spcBef>
                <a:spcPts val="1200"/>
              </a:spcBef>
              <a:spcAft>
                <a:spcPts val="0"/>
              </a:spcAft>
              <a:buSzPts val="1800"/>
              <a:buChar char="●"/>
            </a:pPr>
            <a:r>
              <a:rPr lang="en"/>
              <a:t>Funciones (por lo general, contínuas)</a:t>
            </a:r>
            <a:endParaRPr/>
          </a:p>
          <a:p>
            <a:pPr indent="-342900" lvl="0" marL="457200" rtl="0" algn="l">
              <a:spcBef>
                <a:spcPts val="0"/>
              </a:spcBef>
              <a:spcAft>
                <a:spcPts val="0"/>
              </a:spcAft>
              <a:buSzPts val="1800"/>
              <a:buChar char="●"/>
            </a:pPr>
            <a:r>
              <a:rPr lang="en"/>
              <a:t>Pendiente, máximos y mínimos</a:t>
            </a:r>
            <a:endParaRPr/>
          </a:p>
          <a:p>
            <a:pPr indent="-342900" lvl="0" marL="457200" rtl="0" algn="l">
              <a:spcBef>
                <a:spcPts val="0"/>
              </a:spcBef>
              <a:spcAft>
                <a:spcPts val="0"/>
              </a:spcAft>
              <a:buSzPts val="1800"/>
              <a:buChar char="●"/>
            </a:pPr>
            <a:r>
              <a:rPr lang="en"/>
              <a:t>Vectores, Matrices</a:t>
            </a:r>
            <a:endParaRPr/>
          </a:p>
          <a:p>
            <a:pPr indent="-342900" lvl="0" marL="457200" rtl="0" algn="l">
              <a:spcBef>
                <a:spcPts val="0"/>
              </a:spcBef>
              <a:spcAft>
                <a:spcPts val="0"/>
              </a:spcAft>
              <a:buSzPts val="1800"/>
              <a:buChar char="●"/>
            </a:pPr>
            <a:r>
              <a:rPr lang="en"/>
              <a:t>¿</a:t>
            </a:r>
            <a:r>
              <a:rPr lang="en"/>
              <a:t>Qué</a:t>
            </a:r>
            <a:r>
              <a:rPr lang="en"/>
              <a:t> usos tienen en ciencia de datos e inteligencia </a:t>
            </a:r>
            <a:r>
              <a:rPr lang="en"/>
              <a:t>artificial</a:t>
            </a:r>
            <a:r>
              <a:rPr lang="en"/>
              <a:t>?</a:t>
            </a:r>
            <a:endParaRPr/>
          </a:p>
          <a:p>
            <a:pPr indent="-342900" lvl="0" marL="457200" rtl="0" algn="l">
              <a:spcBef>
                <a:spcPts val="0"/>
              </a:spcBef>
              <a:spcAft>
                <a:spcPts val="0"/>
              </a:spcAft>
              <a:buSzPts val="1800"/>
              <a:buChar char="●"/>
            </a:pPr>
            <a:r>
              <a:rPr lang="en"/>
              <a:t>¿Cómo esas cosas se conectan?</a:t>
            </a:r>
            <a:endParaRPr/>
          </a:p>
        </p:txBody>
      </p:sp>
      <p:sp>
        <p:nvSpPr>
          <p:cNvPr id="126" name="Google Shape;126;p21"/>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Elementos de matemática y probabilidad</a:t>
            </a:r>
            <a:endParaRPr sz="2300"/>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5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37" name="Google Shape;63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8" name="Google Shape;638;p57"/>
          <p:cNvSpPr txBox="1"/>
          <p:nvPr>
            <p:ph idx="1" type="body"/>
          </p:nvPr>
        </p:nvSpPr>
        <p:spPr>
          <a:xfrm>
            <a:off x="235500" y="757850"/>
            <a:ext cx="4053900" cy="3734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Clr>
                <a:srgbClr val="FF0000"/>
              </a:buClr>
              <a:buSzPts val="1800"/>
              <a:buChar char="●"/>
            </a:pPr>
            <a:r>
              <a:rPr lang="en">
                <a:solidFill>
                  <a:srgbClr val="FF0000"/>
                </a:solidFill>
              </a:rPr>
              <a:t>¿Cuál es la duración más probable del viaje?</a:t>
            </a:r>
            <a:endParaRPr>
              <a:solidFill>
                <a:srgbClr val="FF0000"/>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¿Cuánto tiempo en promedio voy a tardar? </a:t>
            </a:r>
            <a:endParaRPr>
              <a:solidFill>
                <a:srgbClr val="6AA84F"/>
              </a:solidFill>
            </a:endParaRPr>
          </a:p>
          <a:p>
            <a:pPr indent="0" lvl="0" marL="457200" rtl="0" algn="l">
              <a:lnSpc>
                <a:spcPct val="115000"/>
              </a:lnSpc>
              <a:spcBef>
                <a:spcPts val="30"/>
              </a:spcBef>
              <a:spcAft>
                <a:spcPts val="30"/>
              </a:spcAft>
              <a:buNone/>
            </a:pPr>
            <a:r>
              <a:t/>
            </a:r>
            <a:endParaRPr/>
          </a:p>
        </p:txBody>
      </p:sp>
      <p:pic>
        <p:nvPicPr>
          <p:cNvPr id="639" name="Google Shape;639;p57"/>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40" name="Google Shape;640;p57"/>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41" name="Google Shape;641;p57"/>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42" name="Google Shape;642;p57"/>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cxnSp>
        <p:nvCxnSpPr>
          <p:cNvPr id="643" name="Google Shape;643;p57"/>
          <p:cNvCxnSpPr/>
          <p:nvPr/>
        </p:nvCxnSpPr>
        <p:spPr>
          <a:xfrm flipH="1">
            <a:off x="6263640" y="864450"/>
            <a:ext cx="1800" cy="32502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49" name="Google Shape;649;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58"/>
          <p:cNvSpPr txBox="1"/>
          <p:nvPr>
            <p:ph idx="1" type="body"/>
          </p:nvPr>
        </p:nvSpPr>
        <p:spPr>
          <a:xfrm>
            <a:off x="235500" y="757850"/>
            <a:ext cx="4053900" cy="3734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Clr>
                <a:srgbClr val="FF0000"/>
              </a:buClr>
              <a:buSzPts val="1800"/>
              <a:buChar char="●"/>
            </a:pPr>
            <a:r>
              <a:rPr lang="en">
                <a:solidFill>
                  <a:srgbClr val="FF0000"/>
                </a:solidFill>
              </a:rPr>
              <a:t>¿Cuál es la duración más probable del viaje?</a:t>
            </a:r>
            <a:endParaRPr>
              <a:solidFill>
                <a:srgbClr val="FF0000"/>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¿Cuánto tiempo en promedio voy a tardar? </a:t>
            </a:r>
            <a:endParaRPr>
              <a:solidFill>
                <a:srgbClr val="6AA84F"/>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Valor promedio</a:t>
            </a:r>
            <a:endParaRPr>
              <a:solidFill>
                <a:srgbClr val="6AA84F"/>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En este caso: 12 min</a:t>
            </a:r>
            <a:endParaRPr>
              <a:solidFill>
                <a:srgbClr val="6AA84F"/>
              </a:solidFill>
            </a:endParaRPr>
          </a:p>
          <a:p>
            <a:pPr indent="0" lvl="0" marL="457200" rtl="0" algn="l">
              <a:lnSpc>
                <a:spcPct val="115000"/>
              </a:lnSpc>
              <a:spcBef>
                <a:spcPts val="30"/>
              </a:spcBef>
              <a:spcAft>
                <a:spcPts val="30"/>
              </a:spcAft>
              <a:buNone/>
            </a:pPr>
            <a:r>
              <a:t/>
            </a:r>
            <a:endParaRPr/>
          </a:p>
        </p:txBody>
      </p:sp>
      <p:pic>
        <p:nvPicPr>
          <p:cNvPr id="651" name="Google Shape;651;p58"/>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52" name="Google Shape;652;p58"/>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53" name="Google Shape;653;p58"/>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54" name="Google Shape;654;p58"/>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cxnSp>
        <p:nvCxnSpPr>
          <p:cNvPr id="655" name="Google Shape;655;p58"/>
          <p:cNvCxnSpPr/>
          <p:nvPr/>
        </p:nvCxnSpPr>
        <p:spPr>
          <a:xfrm flipH="1">
            <a:off x="6263640" y="864450"/>
            <a:ext cx="1800" cy="3250200"/>
          </a:xfrm>
          <a:prstGeom prst="straightConnector1">
            <a:avLst/>
          </a:prstGeom>
          <a:noFill/>
          <a:ln cap="flat" cmpd="sng" w="28575">
            <a:solidFill>
              <a:srgbClr val="6AA84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61" name="Google Shape;66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2" name="Google Shape;662;p59"/>
          <p:cNvSpPr txBox="1"/>
          <p:nvPr>
            <p:ph idx="1" type="body"/>
          </p:nvPr>
        </p:nvSpPr>
        <p:spPr>
          <a:xfrm>
            <a:off x="235500" y="757850"/>
            <a:ext cx="4053900" cy="3734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Clr>
                <a:srgbClr val="FF0000"/>
              </a:buClr>
              <a:buSzPts val="1800"/>
              <a:buChar char="●"/>
            </a:pPr>
            <a:r>
              <a:rPr lang="en">
                <a:solidFill>
                  <a:srgbClr val="FF0000"/>
                </a:solidFill>
              </a:rPr>
              <a:t>¿Cuál es la duración más probable del viaje?</a:t>
            </a:r>
            <a:endParaRPr>
              <a:solidFill>
                <a:srgbClr val="FF0000"/>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¿Cuánto tiempo en promedio voy a tardar? </a:t>
            </a:r>
            <a:endParaRPr>
              <a:solidFill>
                <a:srgbClr val="6AA84F"/>
              </a:solidFill>
            </a:endParaRPr>
          </a:p>
          <a:p>
            <a:pPr indent="-342900" lvl="0" marL="457200" rtl="0" algn="l">
              <a:lnSpc>
                <a:spcPct val="115000"/>
              </a:lnSpc>
              <a:spcBef>
                <a:spcPts val="30"/>
              </a:spcBef>
              <a:spcAft>
                <a:spcPts val="0"/>
              </a:spcAft>
              <a:buClr>
                <a:srgbClr val="BF9000"/>
              </a:buClr>
              <a:buSzPts val="1800"/>
              <a:buChar char="●"/>
            </a:pPr>
            <a:r>
              <a:rPr lang="en">
                <a:solidFill>
                  <a:srgbClr val="BF9000"/>
                </a:solidFill>
              </a:rPr>
              <a:t>¿Cuál</a:t>
            </a:r>
            <a:r>
              <a:rPr lang="en">
                <a:solidFill>
                  <a:srgbClr val="BF9000"/>
                </a:solidFill>
              </a:rPr>
              <a:t> es el tiempo a partir del cual voy a llegar después el 50% de las veces?</a:t>
            </a:r>
            <a:endParaRPr>
              <a:solidFill>
                <a:srgbClr val="BF9000"/>
              </a:solidFill>
            </a:endParaRPr>
          </a:p>
          <a:p>
            <a:pPr indent="0" lvl="0" marL="457200" rtl="0" algn="l">
              <a:lnSpc>
                <a:spcPct val="115000"/>
              </a:lnSpc>
              <a:spcBef>
                <a:spcPts val="30"/>
              </a:spcBef>
              <a:spcAft>
                <a:spcPts val="30"/>
              </a:spcAft>
              <a:buNone/>
            </a:pPr>
            <a:r>
              <a:t/>
            </a:r>
            <a:endParaRPr/>
          </a:p>
        </p:txBody>
      </p:sp>
      <p:pic>
        <p:nvPicPr>
          <p:cNvPr id="663" name="Google Shape;663;p59"/>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64" name="Google Shape;664;p59"/>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65" name="Google Shape;665;p59"/>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66" name="Google Shape;666;p59"/>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cxnSp>
        <p:nvCxnSpPr>
          <p:cNvPr id="667" name="Google Shape;667;p59"/>
          <p:cNvCxnSpPr/>
          <p:nvPr/>
        </p:nvCxnSpPr>
        <p:spPr>
          <a:xfrm flipH="1">
            <a:off x="6263640" y="864450"/>
            <a:ext cx="1800" cy="3250200"/>
          </a:xfrm>
          <a:prstGeom prst="straightConnector1">
            <a:avLst/>
          </a:prstGeom>
          <a:noFill/>
          <a:ln cap="flat" cmpd="sng" w="28575">
            <a:solidFill>
              <a:srgbClr val="6AA84F"/>
            </a:solidFill>
            <a:prstDash val="solid"/>
            <a:round/>
            <a:headEnd len="med" w="med" type="none"/>
            <a:tailEnd len="med" w="med" type="none"/>
          </a:ln>
        </p:spPr>
      </p:cxnSp>
      <p:cxnSp>
        <p:nvCxnSpPr>
          <p:cNvPr id="668" name="Google Shape;668;p59"/>
          <p:cNvCxnSpPr/>
          <p:nvPr/>
        </p:nvCxnSpPr>
        <p:spPr>
          <a:xfrm flipH="1">
            <a:off x="6172200" y="864450"/>
            <a:ext cx="1800" cy="3250200"/>
          </a:xfrm>
          <a:prstGeom prst="straightConnector1">
            <a:avLst/>
          </a:prstGeom>
          <a:noFill/>
          <a:ln cap="flat" cmpd="sng" w="28575">
            <a:solidFill>
              <a:srgbClr val="BF9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74" name="Google Shape;6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5" name="Google Shape;675;p60"/>
          <p:cNvSpPr txBox="1"/>
          <p:nvPr>
            <p:ph idx="1" type="body"/>
          </p:nvPr>
        </p:nvSpPr>
        <p:spPr>
          <a:xfrm>
            <a:off x="235500" y="757850"/>
            <a:ext cx="4053900" cy="37347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Clr>
                <a:srgbClr val="FF0000"/>
              </a:buClr>
              <a:buSzPts val="1800"/>
              <a:buChar char="●"/>
            </a:pPr>
            <a:r>
              <a:rPr lang="en">
                <a:solidFill>
                  <a:srgbClr val="FF0000"/>
                </a:solidFill>
              </a:rPr>
              <a:t>¿Cuál es la duración más probable del viaje?</a:t>
            </a:r>
            <a:endParaRPr>
              <a:solidFill>
                <a:srgbClr val="FF0000"/>
              </a:solidFill>
            </a:endParaRPr>
          </a:p>
          <a:p>
            <a:pPr indent="-342900" lvl="0" marL="457200" rtl="0" algn="l">
              <a:lnSpc>
                <a:spcPct val="115000"/>
              </a:lnSpc>
              <a:spcBef>
                <a:spcPts val="30"/>
              </a:spcBef>
              <a:spcAft>
                <a:spcPts val="0"/>
              </a:spcAft>
              <a:buClr>
                <a:srgbClr val="6AA84F"/>
              </a:buClr>
              <a:buSzPts val="1800"/>
              <a:buChar char="●"/>
            </a:pPr>
            <a:r>
              <a:rPr lang="en">
                <a:solidFill>
                  <a:srgbClr val="6AA84F"/>
                </a:solidFill>
              </a:rPr>
              <a:t>¿Cuánto tiempo en promedio voy a tardar? </a:t>
            </a:r>
            <a:endParaRPr>
              <a:solidFill>
                <a:srgbClr val="6AA84F"/>
              </a:solidFill>
            </a:endParaRPr>
          </a:p>
          <a:p>
            <a:pPr indent="-342900" lvl="0" marL="457200" rtl="0" algn="l">
              <a:lnSpc>
                <a:spcPct val="115000"/>
              </a:lnSpc>
              <a:spcBef>
                <a:spcPts val="30"/>
              </a:spcBef>
              <a:spcAft>
                <a:spcPts val="0"/>
              </a:spcAft>
              <a:buClr>
                <a:srgbClr val="BF9000"/>
              </a:buClr>
              <a:buSzPts val="1800"/>
              <a:buChar char="●"/>
            </a:pPr>
            <a:r>
              <a:rPr lang="en">
                <a:solidFill>
                  <a:srgbClr val="BF9000"/>
                </a:solidFill>
              </a:rPr>
              <a:t>¿Cuál es el tiempo a partir del cual voy a llegar después el 50% de las veces?</a:t>
            </a:r>
            <a:endParaRPr>
              <a:solidFill>
                <a:srgbClr val="BF9000"/>
              </a:solidFill>
            </a:endParaRPr>
          </a:p>
          <a:p>
            <a:pPr indent="-342900" lvl="0" marL="457200" rtl="0" algn="l">
              <a:lnSpc>
                <a:spcPct val="115000"/>
              </a:lnSpc>
              <a:spcBef>
                <a:spcPts val="30"/>
              </a:spcBef>
              <a:spcAft>
                <a:spcPts val="30"/>
              </a:spcAft>
              <a:buClr>
                <a:srgbClr val="BF9000"/>
              </a:buClr>
              <a:buSzPts val="1800"/>
              <a:buChar char="●"/>
            </a:pPr>
            <a:r>
              <a:rPr lang="en">
                <a:solidFill>
                  <a:srgbClr val="BF9000"/>
                </a:solidFill>
              </a:rPr>
              <a:t>Mediana (11.3 min)</a:t>
            </a:r>
            <a:endParaRPr>
              <a:solidFill>
                <a:srgbClr val="BF9000"/>
              </a:solidFill>
            </a:endParaRPr>
          </a:p>
        </p:txBody>
      </p:sp>
      <p:pic>
        <p:nvPicPr>
          <p:cNvPr id="676" name="Google Shape;676;p60"/>
          <p:cNvPicPr preferRelativeResize="0"/>
          <p:nvPr/>
        </p:nvPicPr>
        <p:blipFill rotWithShape="1">
          <a:blip r:embed="rId3">
            <a:alphaModFix/>
          </a:blip>
          <a:srcRect b="0" l="7800" r="0" t="0"/>
          <a:stretch/>
        </p:blipFill>
        <p:spPr>
          <a:xfrm>
            <a:off x="4365600" y="634017"/>
            <a:ext cx="4692425" cy="3780508"/>
          </a:xfrm>
          <a:prstGeom prst="rect">
            <a:avLst/>
          </a:prstGeom>
          <a:noFill/>
          <a:ln>
            <a:noFill/>
          </a:ln>
        </p:spPr>
      </p:pic>
      <p:sp>
        <p:nvSpPr>
          <p:cNvPr id="677" name="Google Shape;677;p60"/>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78" name="Google Shape;678;p60"/>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79" name="Google Shape;679;p60"/>
          <p:cNvCxnSpPr/>
          <p:nvPr/>
        </p:nvCxnSpPr>
        <p:spPr>
          <a:xfrm flipH="1">
            <a:off x="6014800" y="864450"/>
            <a:ext cx="1800" cy="3250200"/>
          </a:xfrm>
          <a:prstGeom prst="straightConnector1">
            <a:avLst/>
          </a:prstGeom>
          <a:noFill/>
          <a:ln cap="flat" cmpd="sng" w="28575">
            <a:solidFill>
              <a:srgbClr val="FF0000"/>
            </a:solidFill>
            <a:prstDash val="solid"/>
            <a:round/>
            <a:headEnd len="med" w="med" type="none"/>
            <a:tailEnd len="med" w="med" type="none"/>
          </a:ln>
        </p:spPr>
      </p:cxnSp>
      <p:cxnSp>
        <p:nvCxnSpPr>
          <p:cNvPr id="680" name="Google Shape;680;p60"/>
          <p:cNvCxnSpPr/>
          <p:nvPr/>
        </p:nvCxnSpPr>
        <p:spPr>
          <a:xfrm flipH="1">
            <a:off x="6263640" y="864450"/>
            <a:ext cx="1800" cy="3250200"/>
          </a:xfrm>
          <a:prstGeom prst="straightConnector1">
            <a:avLst/>
          </a:prstGeom>
          <a:noFill/>
          <a:ln cap="flat" cmpd="sng" w="28575">
            <a:solidFill>
              <a:srgbClr val="6AA84F"/>
            </a:solidFill>
            <a:prstDash val="solid"/>
            <a:round/>
            <a:headEnd len="med" w="med" type="none"/>
            <a:tailEnd len="med" w="med" type="none"/>
          </a:ln>
        </p:spPr>
      </p:cxnSp>
      <p:cxnSp>
        <p:nvCxnSpPr>
          <p:cNvPr id="681" name="Google Shape;681;p60"/>
          <p:cNvCxnSpPr/>
          <p:nvPr/>
        </p:nvCxnSpPr>
        <p:spPr>
          <a:xfrm flipH="1">
            <a:off x="6172200" y="864450"/>
            <a:ext cx="1800" cy="3250200"/>
          </a:xfrm>
          <a:prstGeom prst="straightConnector1">
            <a:avLst/>
          </a:prstGeom>
          <a:noFill/>
          <a:ln cap="flat" cmpd="sng" w="28575">
            <a:solidFill>
              <a:srgbClr val="BF900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pic>
        <p:nvPicPr>
          <p:cNvPr id="686" name="Google Shape;686;p61"/>
          <p:cNvPicPr preferRelativeResize="0"/>
          <p:nvPr/>
        </p:nvPicPr>
        <p:blipFill rotWithShape="1">
          <a:blip r:embed="rId3">
            <a:alphaModFix/>
          </a:blip>
          <a:srcRect b="0" l="7969" r="0" t="0"/>
          <a:stretch/>
        </p:blipFill>
        <p:spPr>
          <a:xfrm>
            <a:off x="4394125" y="651550"/>
            <a:ext cx="4627025" cy="3734700"/>
          </a:xfrm>
          <a:prstGeom prst="rect">
            <a:avLst/>
          </a:prstGeom>
          <a:noFill/>
          <a:ln>
            <a:noFill/>
          </a:ln>
        </p:spPr>
      </p:pic>
      <p:sp>
        <p:nvSpPr>
          <p:cNvPr id="687" name="Google Shape;687;p6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688" name="Google Shape;68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61"/>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(PDF) del tiempo que se tarda para llegar </a:t>
            </a:r>
            <a:endParaRPr/>
          </a:p>
          <a:p>
            <a:pPr indent="-342900" lvl="0" marL="457200" rtl="0" algn="l">
              <a:lnSpc>
                <a:spcPct val="115000"/>
              </a:lnSpc>
              <a:spcBef>
                <a:spcPts val="30"/>
              </a:spcBef>
              <a:spcAft>
                <a:spcPts val="0"/>
              </a:spcAft>
              <a:buSzPts val="1800"/>
              <a:buChar char="●"/>
            </a:pPr>
            <a:r>
              <a:rPr lang="en"/>
              <a:t>¿Por</a:t>
            </a:r>
            <a:r>
              <a:rPr lang="en"/>
              <a:t> </a:t>
            </a:r>
            <a:r>
              <a:rPr lang="en"/>
              <a:t>qué</a:t>
            </a:r>
            <a:r>
              <a:rPr lang="en"/>
              <a:t> densidad de probabilidad?</a:t>
            </a:r>
            <a:endParaRPr/>
          </a:p>
          <a:p>
            <a:pPr indent="-342900" lvl="0" marL="457200" rtl="0" algn="l">
              <a:lnSpc>
                <a:spcPct val="115000"/>
              </a:lnSpc>
              <a:spcBef>
                <a:spcPts val="30"/>
              </a:spcBef>
              <a:spcAft>
                <a:spcPts val="0"/>
              </a:spcAft>
              <a:buSzPts val="1800"/>
              <a:buChar char="●"/>
            </a:pPr>
            <a:r>
              <a:rPr lang="en"/>
              <a:t>¿Puedo predecir la probabilidad de una hora exacta? </a:t>
            </a:r>
            <a:br>
              <a:rPr lang="en"/>
            </a:br>
            <a:r>
              <a:rPr lang="en"/>
              <a:t>¿O de un rango de tiempo?</a:t>
            </a:r>
            <a:endParaRPr/>
          </a:p>
          <a:p>
            <a:pPr indent="-342900" lvl="0" marL="457200" rtl="0" algn="l">
              <a:lnSpc>
                <a:spcPct val="115000"/>
              </a:lnSpc>
              <a:spcBef>
                <a:spcPts val="30"/>
              </a:spcBef>
              <a:spcAft>
                <a:spcPts val="30"/>
              </a:spcAft>
              <a:buSzPts val="1800"/>
              <a:buChar char="●"/>
            </a:pPr>
            <a:r>
              <a:rPr lang="en"/>
              <a:t>La probabilidad de llegar entre los tiempos t1 y t2 el el </a:t>
            </a:r>
            <a:r>
              <a:rPr b="1" lang="en">
                <a:latin typeface="Encode Sans"/>
                <a:ea typeface="Encode Sans"/>
                <a:cs typeface="Encode Sans"/>
                <a:sym typeface="Encode Sans"/>
              </a:rPr>
              <a:t>área bajo la curva de la PDF</a:t>
            </a:r>
            <a:endParaRPr b="1">
              <a:latin typeface="Encode Sans"/>
              <a:ea typeface="Encode Sans"/>
              <a:cs typeface="Encode Sans"/>
              <a:sym typeface="Encode Sans"/>
            </a:endParaRPr>
          </a:p>
        </p:txBody>
      </p:sp>
      <p:sp>
        <p:nvSpPr>
          <p:cNvPr id="690" name="Google Shape;690;p61"/>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691" name="Google Shape;691;p61"/>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cxnSp>
        <p:nvCxnSpPr>
          <p:cNvPr id="692" name="Google Shape;692;p61"/>
          <p:cNvCxnSpPr/>
          <p:nvPr/>
        </p:nvCxnSpPr>
        <p:spPr>
          <a:xfrm flipH="1">
            <a:off x="5735100" y="1520150"/>
            <a:ext cx="23100" cy="2625900"/>
          </a:xfrm>
          <a:prstGeom prst="straightConnector1">
            <a:avLst/>
          </a:prstGeom>
          <a:noFill/>
          <a:ln cap="flat" cmpd="sng" w="28575">
            <a:solidFill>
              <a:schemeClr val="dk2"/>
            </a:solidFill>
            <a:prstDash val="solid"/>
            <a:round/>
            <a:headEnd len="med" w="med" type="none"/>
            <a:tailEnd len="med" w="med" type="none"/>
          </a:ln>
        </p:spPr>
      </p:cxnSp>
      <p:cxnSp>
        <p:nvCxnSpPr>
          <p:cNvPr id="693" name="Google Shape;693;p61"/>
          <p:cNvCxnSpPr/>
          <p:nvPr/>
        </p:nvCxnSpPr>
        <p:spPr>
          <a:xfrm>
            <a:off x="6290625" y="1341050"/>
            <a:ext cx="20400" cy="2839500"/>
          </a:xfrm>
          <a:prstGeom prst="straightConnector1">
            <a:avLst/>
          </a:prstGeom>
          <a:noFill/>
          <a:ln cap="flat" cmpd="sng" w="28575">
            <a:solidFill>
              <a:schemeClr val="dk2"/>
            </a:solidFill>
            <a:prstDash val="solid"/>
            <a:round/>
            <a:headEnd len="med" w="med" type="none"/>
            <a:tailEnd len="med" w="med" type="none"/>
          </a:ln>
        </p:spPr>
      </p:cxnSp>
      <p:pic>
        <p:nvPicPr>
          <p:cNvPr id="694" name="Google Shape;694;p61"/>
          <p:cNvPicPr preferRelativeResize="0"/>
          <p:nvPr/>
        </p:nvPicPr>
        <p:blipFill>
          <a:blip r:embed="rId4">
            <a:alphaModFix/>
          </a:blip>
          <a:stretch>
            <a:fillRect/>
          </a:stretch>
        </p:blipFill>
        <p:spPr>
          <a:xfrm>
            <a:off x="5673650" y="4325352"/>
            <a:ext cx="160750" cy="186473"/>
          </a:xfrm>
          <a:prstGeom prst="rect">
            <a:avLst/>
          </a:prstGeom>
          <a:noFill/>
          <a:ln>
            <a:noFill/>
          </a:ln>
        </p:spPr>
      </p:pic>
      <p:pic>
        <p:nvPicPr>
          <p:cNvPr id="695" name="Google Shape;695;p61"/>
          <p:cNvPicPr preferRelativeResize="0"/>
          <p:nvPr/>
        </p:nvPicPr>
        <p:blipFill>
          <a:blip r:embed="rId5">
            <a:alphaModFix/>
          </a:blip>
          <a:stretch>
            <a:fillRect/>
          </a:stretch>
        </p:blipFill>
        <p:spPr>
          <a:xfrm>
            <a:off x="6225750" y="4329070"/>
            <a:ext cx="164592" cy="17930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p62"/>
          <p:cNvPicPr preferRelativeResize="0"/>
          <p:nvPr/>
        </p:nvPicPr>
        <p:blipFill rotWithShape="1">
          <a:blip r:embed="rId3">
            <a:alphaModFix/>
          </a:blip>
          <a:srcRect b="0" l="7071" r="0" t="0"/>
          <a:stretch/>
        </p:blipFill>
        <p:spPr>
          <a:xfrm>
            <a:off x="4319250" y="613750"/>
            <a:ext cx="4766751" cy="3810150"/>
          </a:xfrm>
          <a:prstGeom prst="rect">
            <a:avLst/>
          </a:prstGeom>
          <a:noFill/>
          <a:ln>
            <a:noFill/>
          </a:ln>
        </p:spPr>
      </p:pic>
      <p:sp>
        <p:nvSpPr>
          <p:cNvPr id="701" name="Google Shape;701;p6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702" name="Google Shape;702;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3" name="Google Shape;703;p62"/>
          <p:cNvSpPr txBox="1"/>
          <p:nvPr>
            <p:ph idx="1" type="body"/>
          </p:nvPr>
        </p:nvSpPr>
        <p:spPr>
          <a:xfrm>
            <a:off x="235500" y="700200"/>
            <a:ext cx="4053900" cy="39072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SzPts val="1800"/>
              <a:buChar char="●"/>
            </a:pPr>
            <a:r>
              <a:rPr lang="en"/>
              <a:t>¿Qué es llegar puntual? </a:t>
            </a:r>
            <a:endParaRPr/>
          </a:p>
          <a:p>
            <a:pPr indent="-342900" lvl="0" marL="457200" rtl="0" algn="l">
              <a:lnSpc>
                <a:spcPct val="115000"/>
              </a:lnSpc>
              <a:spcBef>
                <a:spcPts val="30"/>
              </a:spcBef>
              <a:spcAft>
                <a:spcPts val="0"/>
              </a:spcAft>
              <a:buSzPts val="1800"/>
              <a:buChar char="●"/>
            </a:pPr>
            <a:r>
              <a:rPr lang="en"/>
              <a:t>Digamos: llegar antes de un determinado horário</a:t>
            </a:r>
            <a:endParaRPr/>
          </a:p>
          <a:p>
            <a:pPr indent="-342900" lvl="0" marL="457200" rtl="0" algn="l">
              <a:lnSpc>
                <a:spcPct val="115000"/>
              </a:lnSpc>
              <a:spcBef>
                <a:spcPts val="30"/>
              </a:spcBef>
              <a:spcAft>
                <a:spcPts val="0"/>
              </a:spcAft>
              <a:buSzPts val="1800"/>
              <a:buChar char="●"/>
            </a:pPr>
            <a:r>
              <a:rPr lang="en"/>
              <a:t>Para llegar puntual, tengo que salir con un </a:t>
            </a:r>
            <a:r>
              <a:rPr b="1" lang="en">
                <a:latin typeface="Encode Sans"/>
                <a:ea typeface="Encode Sans"/>
                <a:cs typeface="Encode Sans"/>
                <a:sym typeface="Encode Sans"/>
              </a:rPr>
              <a:t>margen</a:t>
            </a:r>
            <a:endParaRPr b="1">
              <a:latin typeface="Encode Sans"/>
              <a:ea typeface="Encode Sans"/>
              <a:cs typeface="Encode Sans"/>
              <a:sym typeface="Encode Sans"/>
            </a:endParaRPr>
          </a:p>
          <a:p>
            <a:pPr indent="-342900" lvl="0" marL="457200" rtl="0" algn="l">
              <a:lnSpc>
                <a:spcPct val="115000"/>
              </a:lnSpc>
              <a:spcBef>
                <a:spcPts val="30"/>
              </a:spcBef>
              <a:spcAft>
                <a:spcPts val="0"/>
              </a:spcAft>
              <a:buClr>
                <a:srgbClr val="FF757B"/>
              </a:buClr>
              <a:buSzPts val="1800"/>
              <a:buChar char="●"/>
            </a:pPr>
            <a:r>
              <a:rPr lang="en">
                <a:solidFill>
                  <a:srgbClr val="FF757B"/>
                </a:solidFill>
              </a:rPr>
              <a:t>Si quiero ser puntual 90% de las veces, tengo que buscar la duración que contiene 90% del área bajo la curva</a:t>
            </a:r>
            <a:endParaRPr>
              <a:solidFill>
                <a:srgbClr val="FF757B"/>
              </a:solidFill>
            </a:endParaRPr>
          </a:p>
          <a:p>
            <a:pPr indent="-342900" lvl="0" marL="457200" rtl="0" algn="l">
              <a:lnSpc>
                <a:spcPct val="115000"/>
              </a:lnSpc>
              <a:spcBef>
                <a:spcPts val="30"/>
              </a:spcBef>
              <a:spcAft>
                <a:spcPts val="30"/>
              </a:spcAft>
              <a:buClr>
                <a:srgbClr val="FF757B"/>
              </a:buClr>
              <a:buSzPts val="1800"/>
              <a:buChar char="●"/>
            </a:pPr>
            <a:r>
              <a:rPr lang="en">
                <a:solidFill>
                  <a:srgbClr val="FF757B"/>
                </a:solidFill>
              </a:rPr>
              <a:t>El margen es de 7,36 min (a más que el tiempo promedio)</a:t>
            </a:r>
            <a:endParaRPr>
              <a:solidFill>
                <a:srgbClr val="FF757B"/>
              </a:solidFill>
            </a:endParaRPr>
          </a:p>
        </p:txBody>
      </p:sp>
      <p:sp>
        <p:nvSpPr>
          <p:cNvPr id="704" name="Google Shape;704;p62"/>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705" name="Google Shape;705;p62"/>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63"/>
          <p:cNvPicPr preferRelativeResize="0"/>
          <p:nvPr/>
        </p:nvPicPr>
        <p:blipFill rotWithShape="1">
          <a:blip r:embed="rId3">
            <a:alphaModFix/>
          </a:blip>
          <a:srcRect b="0" l="7475" r="0" t="0"/>
          <a:stretch/>
        </p:blipFill>
        <p:spPr>
          <a:xfrm>
            <a:off x="4339550" y="613750"/>
            <a:ext cx="4746024" cy="3810150"/>
          </a:xfrm>
          <a:prstGeom prst="rect">
            <a:avLst/>
          </a:prstGeom>
          <a:noFill/>
          <a:ln>
            <a:noFill/>
          </a:ln>
        </p:spPr>
      </p:pic>
      <p:sp>
        <p:nvSpPr>
          <p:cNvPr id="711" name="Google Shape;711;p6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712" name="Google Shape;71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13" name="Google Shape;713;p63"/>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SzPts val="1800"/>
              <a:buChar char="●"/>
            </a:pPr>
            <a:r>
              <a:rPr lang="en"/>
              <a:t>¿Qué es llegar puntual? </a:t>
            </a:r>
            <a:endParaRPr/>
          </a:p>
          <a:p>
            <a:pPr indent="-342900" lvl="0" marL="457200" rtl="0" algn="l">
              <a:lnSpc>
                <a:spcPct val="115000"/>
              </a:lnSpc>
              <a:spcBef>
                <a:spcPts val="30"/>
              </a:spcBef>
              <a:spcAft>
                <a:spcPts val="0"/>
              </a:spcAft>
              <a:buSzPts val="1800"/>
              <a:buChar char="●"/>
            </a:pPr>
            <a:r>
              <a:rPr lang="en"/>
              <a:t>Digamos: llegar antes de un determinado horário</a:t>
            </a:r>
            <a:endParaRPr/>
          </a:p>
          <a:p>
            <a:pPr indent="-342900" lvl="0" marL="457200" rtl="0" algn="l">
              <a:lnSpc>
                <a:spcPct val="115000"/>
              </a:lnSpc>
              <a:spcBef>
                <a:spcPts val="30"/>
              </a:spcBef>
              <a:spcAft>
                <a:spcPts val="0"/>
              </a:spcAft>
              <a:buClr>
                <a:srgbClr val="6AC178"/>
              </a:buClr>
              <a:buSzPts val="1800"/>
              <a:buChar char="●"/>
            </a:pPr>
            <a:r>
              <a:rPr lang="en">
                <a:solidFill>
                  <a:srgbClr val="6AC178"/>
                </a:solidFill>
              </a:rPr>
              <a:t>Si quiero ser puntual 99.5% de las veces, tengo que buscar la duración que contiene 99.5% del área bajo la curva</a:t>
            </a:r>
            <a:endParaRPr>
              <a:solidFill>
                <a:srgbClr val="6AC178"/>
              </a:solidFill>
            </a:endParaRPr>
          </a:p>
          <a:p>
            <a:pPr indent="-342900" lvl="0" marL="457200" rtl="0" algn="l">
              <a:lnSpc>
                <a:spcPct val="115000"/>
              </a:lnSpc>
              <a:spcBef>
                <a:spcPts val="30"/>
              </a:spcBef>
              <a:spcAft>
                <a:spcPts val="30"/>
              </a:spcAft>
              <a:buClr>
                <a:srgbClr val="6AC178"/>
              </a:buClr>
              <a:buSzPts val="1800"/>
              <a:buChar char="●"/>
            </a:pPr>
            <a:r>
              <a:rPr lang="en">
                <a:solidFill>
                  <a:srgbClr val="6AC178"/>
                </a:solidFill>
              </a:rPr>
              <a:t>El margen es de 16</a:t>
            </a:r>
            <a:r>
              <a:rPr lang="en">
                <a:solidFill>
                  <a:srgbClr val="6AC178"/>
                </a:solidFill>
              </a:rPr>
              <a:t> min</a:t>
            </a:r>
            <a:endParaRPr>
              <a:solidFill>
                <a:srgbClr val="6AC178"/>
              </a:solidFill>
            </a:endParaRPr>
          </a:p>
        </p:txBody>
      </p:sp>
      <p:sp>
        <p:nvSpPr>
          <p:cNvPr id="714" name="Google Shape;714;p63"/>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sp>
        <p:nvSpPr>
          <p:cNvPr id="715" name="Google Shape;715;p63"/>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4"/>
          <p:cNvSpPr txBox="1"/>
          <p:nvPr>
            <p:ph idx="1" type="body"/>
          </p:nvPr>
        </p:nvSpPr>
        <p:spPr>
          <a:xfrm>
            <a:off x="235500" y="757850"/>
            <a:ext cx="4053900" cy="3734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Función densidad de probabilidad del tiempo que se tarda para llegar a algún lado</a:t>
            </a:r>
            <a:endParaRPr/>
          </a:p>
          <a:p>
            <a:pPr indent="-342900" lvl="0" marL="457200" rtl="0" algn="l">
              <a:lnSpc>
                <a:spcPct val="115000"/>
              </a:lnSpc>
              <a:spcBef>
                <a:spcPts val="30"/>
              </a:spcBef>
              <a:spcAft>
                <a:spcPts val="0"/>
              </a:spcAft>
              <a:buSzPts val="1800"/>
              <a:buChar char="●"/>
            </a:pPr>
            <a:r>
              <a:rPr lang="en"/>
              <a:t>¿Qué es llegar puntual? </a:t>
            </a:r>
            <a:endParaRPr/>
          </a:p>
          <a:p>
            <a:pPr indent="-342900" lvl="0" marL="457200" rtl="0" algn="l">
              <a:lnSpc>
                <a:spcPct val="115000"/>
              </a:lnSpc>
              <a:spcBef>
                <a:spcPts val="30"/>
              </a:spcBef>
              <a:spcAft>
                <a:spcPts val="0"/>
              </a:spcAft>
              <a:buSzPts val="1800"/>
              <a:buChar char="●"/>
            </a:pPr>
            <a:r>
              <a:rPr lang="en"/>
              <a:t>Digamos: </a:t>
            </a:r>
            <a:r>
              <a:rPr b="1" lang="en">
                <a:latin typeface="Encode Sans"/>
                <a:ea typeface="Encode Sans"/>
                <a:cs typeface="Encode Sans"/>
                <a:sym typeface="Encode Sans"/>
              </a:rPr>
              <a:t>alrededor</a:t>
            </a:r>
            <a:r>
              <a:rPr lang="en"/>
              <a:t> de un cierto horario</a:t>
            </a:r>
            <a:endParaRPr/>
          </a:p>
          <a:p>
            <a:pPr indent="-342900" lvl="0" marL="457200" rtl="0" algn="l">
              <a:lnSpc>
                <a:spcPct val="115000"/>
              </a:lnSpc>
              <a:spcBef>
                <a:spcPts val="30"/>
              </a:spcBef>
              <a:spcAft>
                <a:spcPts val="30"/>
              </a:spcAft>
              <a:buClr>
                <a:srgbClr val="FFCF70"/>
              </a:buClr>
              <a:buSzPts val="1800"/>
              <a:buChar char="●"/>
            </a:pPr>
            <a:r>
              <a:rPr lang="en">
                <a:solidFill>
                  <a:srgbClr val="FFCF70"/>
                </a:solidFill>
              </a:rPr>
              <a:t>Entonces quiero duraciones que abarquen, digamos 90% del área de la curva, alrededor del pico </a:t>
            </a:r>
            <a:endParaRPr>
              <a:solidFill>
                <a:srgbClr val="FFCF70"/>
              </a:solidFill>
            </a:endParaRPr>
          </a:p>
        </p:txBody>
      </p:sp>
      <p:sp>
        <p:nvSpPr>
          <p:cNvPr id="721" name="Google Shape;721;p6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Un ejemplo ficticio: tiempo de llegada</a:t>
            </a:r>
            <a:endParaRPr/>
          </a:p>
        </p:txBody>
      </p:sp>
      <p:sp>
        <p:nvSpPr>
          <p:cNvPr id="722" name="Google Shape;72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3" name="Google Shape;723;p64"/>
          <p:cNvSpPr txBox="1"/>
          <p:nvPr/>
        </p:nvSpPr>
        <p:spPr>
          <a:xfrm>
            <a:off x="7970250" y="4303050"/>
            <a:ext cx="1203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tiempo</a:t>
            </a:r>
            <a:r>
              <a:rPr lang="en" sz="1200">
                <a:solidFill>
                  <a:srgbClr val="007CBB"/>
                </a:solidFill>
                <a:latin typeface="Encode Sans SemiBold"/>
                <a:ea typeface="Encode Sans SemiBold"/>
                <a:cs typeface="Encode Sans SemiBold"/>
                <a:sym typeface="Encode Sans SemiBold"/>
              </a:rPr>
              <a:t> (min)</a:t>
            </a:r>
            <a:endParaRPr sz="1200">
              <a:solidFill>
                <a:srgbClr val="007CBB"/>
              </a:solidFill>
              <a:latin typeface="Encode Sans SemiBold"/>
              <a:ea typeface="Encode Sans SemiBold"/>
              <a:cs typeface="Encode Sans SemiBold"/>
              <a:sym typeface="Encode Sans SemiBold"/>
            </a:endParaRPr>
          </a:p>
        </p:txBody>
      </p:sp>
      <p:pic>
        <p:nvPicPr>
          <p:cNvPr id="724" name="Google Shape;724;p64"/>
          <p:cNvPicPr preferRelativeResize="0"/>
          <p:nvPr/>
        </p:nvPicPr>
        <p:blipFill rotWithShape="1">
          <a:blip r:embed="rId3">
            <a:alphaModFix/>
          </a:blip>
          <a:srcRect b="0" l="7825" r="0" t="0"/>
          <a:stretch/>
        </p:blipFill>
        <p:spPr>
          <a:xfrm>
            <a:off x="4348200" y="613000"/>
            <a:ext cx="4719600" cy="3803350"/>
          </a:xfrm>
          <a:prstGeom prst="rect">
            <a:avLst/>
          </a:prstGeom>
          <a:noFill/>
          <a:ln>
            <a:noFill/>
          </a:ln>
        </p:spPr>
      </p:pic>
      <p:sp>
        <p:nvSpPr>
          <p:cNvPr id="725" name="Google Shape;725;p64"/>
          <p:cNvSpPr txBox="1"/>
          <p:nvPr/>
        </p:nvSpPr>
        <p:spPr>
          <a:xfrm rot="-5400000">
            <a:off x="3171175" y="1171125"/>
            <a:ext cx="28152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
              </a:spcAft>
              <a:buNone/>
            </a:pPr>
            <a:r>
              <a:rPr b="1" lang="en" sz="1200">
                <a:solidFill>
                  <a:srgbClr val="007CBB"/>
                </a:solidFill>
                <a:latin typeface="Encode Sans"/>
                <a:ea typeface="Encode Sans"/>
                <a:cs typeface="Encode Sans"/>
                <a:sym typeface="Encode Sans"/>
              </a:rPr>
              <a:t>Densidad de probabilidad</a:t>
            </a:r>
            <a:endParaRPr sz="1200">
              <a:solidFill>
                <a:srgbClr val="007CBB"/>
              </a:solidFill>
              <a:latin typeface="Encode Sans SemiBold"/>
              <a:ea typeface="Encode Sans SemiBold"/>
              <a:cs typeface="Encode Sans SemiBold"/>
              <a:sym typeface="Encode Sans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Normal o Gaussiana</a:t>
            </a:r>
            <a:endParaRPr/>
          </a:p>
        </p:txBody>
      </p:sp>
      <p:sp>
        <p:nvSpPr>
          <p:cNvPr id="731" name="Google Shape;731;p65"/>
          <p:cNvSpPr txBox="1"/>
          <p:nvPr>
            <p:ph idx="1" type="body"/>
          </p:nvPr>
        </p:nvSpPr>
        <p:spPr>
          <a:xfrm>
            <a:off x="311700" y="834038"/>
            <a:ext cx="8520600" cy="3734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La distribución normal o Gaussiana es la más común entre todas las distribuciones de densidad de probabilidad utilizadas en Estadística.  Tiene importantes aplicaciones en la modelización de variables estadísticas asociadas a los elementos de una población. </a:t>
            </a:r>
            <a:endParaRPr/>
          </a:p>
          <a:p>
            <a:pPr indent="0" lvl="0" marL="0" rtl="0" algn="l">
              <a:spcBef>
                <a:spcPts val="1200"/>
              </a:spcBef>
              <a:spcAft>
                <a:spcPts val="0"/>
              </a:spcAft>
              <a:buNone/>
            </a:pPr>
            <a:r>
              <a:rPr lang="en"/>
              <a:t>Ejemplos:</a:t>
            </a:r>
            <a:endParaRPr/>
          </a:p>
          <a:p>
            <a:pPr indent="-317182" lvl="0" marL="457200" rtl="0" algn="l">
              <a:spcBef>
                <a:spcPts val="600"/>
              </a:spcBef>
              <a:spcAft>
                <a:spcPts val="0"/>
              </a:spcAft>
              <a:buSzPct val="100000"/>
              <a:buChar char="●"/>
            </a:pPr>
            <a:r>
              <a:rPr lang="en"/>
              <a:t>Medidas físicas del cuerpo humano en una población (altura, peso, etc..,)</a:t>
            </a:r>
            <a:endParaRPr/>
          </a:p>
          <a:p>
            <a:pPr indent="-317182" lvl="0" marL="457200" rtl="0" algn="l">
              <a:spcBef>
                <a:spcPts val="0"/>
              </a:spcBef>
              <a:spcAft>
                <a:spcPts val="0"/>
              </a:spcAft>
              <a:buSzPct val="100000"/>
              <a:buChar char="●"/>
            </a:pPr>
            <a:r>
              <a:rPr lang="en"/>
              <a:t>Medidas de calidad en muchos procesos industriales</a:t>
            </a:r>
            <a:endParaRPr/>
          </a:p>
          <a:p>
            <a:pPr indent="-317182" lvl="0" marL="457200" rtl="0" algn="l">
              <a:spcBef>
                <a:spcPts val="0"/>
              </a:spcBef>
              <a:spcAft>
                <a:spcPts val="0"/>
              </a:spcAft>
              <a:buSzPct val="100000"/>
              <a:buChar char="●"/>
            </a:pPr>
            <a:r>
              <a:rPr lang="en"/>
              <a:t>Errores en las observaciones astronómicas</a:t>
            </a:r>
            <a:endParaRPr/>
          </a:p>
          <a:p>
            <a:pPr indent="0" lvl="0" marL="0" rtl="0" algn="l">
              <a:spcBef>
                <a:spcPts val="1200"/>
              </a:spcBef>
              <a:spcAft>
                <a:spcPts val="1200"/>
              </a:spcAft>
              <a:buNone/>
            </a:pPr>
            <a:r>
              <a:rPr lang="en" u="sng"/>
              <a:t>Teorema del límite central:</a:t>
            </a:r>
            <a:r>
              <a:rPr lang="en"/>
              <a:t> Cuando los resultados de un </a:t>
            </a:r>
            <a:r>
              <a:rPr b="1" lang="en"/>
              <a:t>conjunto de datos</a:t>
            </a:r>
            <a:r>
              <a:rPr lang="en"/>
              <a:t> se deben a una </a:t>
            </a:r>
            <a:r>
              <a:rPr b="1" lang="en"/>
              <a:t>combinación muy grande de factores independientes</a:t>
            </a:r>
            <a:r>
              <a:rPr lang="en"/>
              <a:t>, que actúan sumando sus efectos, siendo cada efecto individual de poca importancia respecto al conjunto, es esperable que los </a:t>
            </a:r>
            <a:r>
              <a:rPr b="1" lang="en"/>
              <a:t>resultados</a:t>
            </a:r>
            <a:r>
              <a:rPr lang="en"/>
              <a:t> de ese conjunto sigan una </a:t>
            </a:r>
            <a:r>
              <a:rPr b="1" lang="en"/>
              <a:t>distribución normal. </a:t>
            </a:r>
            <a:endParaRPr b="1"/>
          </a:p>
        </p:txBody>
      </p:sp>
      <p:sp>
        <p:nvSpPr>
          <p:cNvPr id="732" name="Google Shape;73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descr="Image" id="737" name="Google Shape;737;p66"/>
          <p:cNvPicPr preferRelativeResize="0"/>
          <p:nvPr/>
        </p:nvPicPr>
        <p:blipFill rotWithShape="1">
          <a:blip r:embed="rId3">
            <a:alphaModFix/>
          </a:blip>
          <a:srcRect b="0" l="17321" r="0" t="0"/>
          <a:stretch/>
        </p:blipFill>
        <p:spPr>
          <a:xfrm>
            <a:off x="4595125" y="794325"/>
            <a:ext cx="5256976" cy="3346999"/>
          </a:xfrm>
          <a:prstGeom prst="rect">
            <a:avLst/>
          </a:prstGeom>
          <a:noFill/>
          <a:ln>
            <a:noFill/>
          </a:ln>
        </p:spPr>
      </p:pic>
      <p:sp>
        <p:nvSpPr>
          <p:cNvPr id="738" name="Google Shape;738;p66"/>
          <p:cNvSpPr txBox="1"/>
          <p:nvPr>
            <p:ph idx="1" type="body"/>
          </p:nvPr>
        </p:nvSpPr>
        <p:spPr>
          <a:xfrm>
            <a:off x="1297700" y="946040"/>
            <a:ext cx="2809200" cy="631200"/>
          </a:xfrm>
          <a:prstGeom prst="rect">
            <a:avLst/>
          </a:prstGeom>
          <a:noFill/>
          <a:ln>
            <a:noFill/>
          </a:ln>
        </p:spPr>
        <p:txBody>
          <a:bodyPr anchorCtr="0" anchor="t" bIns="32750" lIns="32750" spcFirstLastPara="1" rIns="32750" wrap="square" tIns="32750">
            <a:normAutofit/>
          </a:bodyPr>
          <a:lstStyle/>
          <a:p>
            <a:pPr indent="0" lvl="0" marL="0" marR="0" rtl="0" algn="l">
              <a:lnSpc>
                <a:spcPct val="100000"/>
              </a:lnSpc>
              <a:spcBef>
                <a:spcPts val="0"/>
              </a:spcBef>
              <a:spcAft>
                <a:spcPts val="0"/>
              </a:spcAft>
              <a:buClr>
                <a:srgbClr val="000000"/>
              </a:buClr>
              <a:buSzPts val="2300"/>
              <a:buFont typeface="Saira"/>
              <a:buNone/>
            </a:pPr>
            <a:r>
              <a:rPr lang="en"/>
              <a:t>PDF gaussinana:</a:t>
            </a:r>
            <a:endParaRPr sz="900"/>
          </a:p>
        </p:txBody>
      </p:sp>
      <p:sp>
        <p:nvSpPr>
          <p:cNvPr id="739" name="Google Shape;739;p66"/>
          <p:cNvSpPr txBox="1"/>
          <p:nvPr/>
        </p:nvSpPr>
        <p:spPr>
          <a:xfrm>
            <a:off x="269538" y="1654408"/>
            <a:ext cx="3928500" cy="2702400"/>
          </a:xfrm>
          <a:prstGeom prst="rect">
            <a:avLst/>
          </a:prstGeom>
          <a:noFill/>
          <a:ln>
            <a:noFill/>
          </a:ln>
        </p:spPr>
        <p:txBody>
          <a:bodyPr anchorCtr="0" anchor="t" bIns="32750" lIns="32750" spcFirstLastPara="1" rIns="32750" wrap="square" tIns="32750">
            <a:normAutofit lnSpcReduction="10000"/>
          </a:bodyPr>
          <a:lstStyle/>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Modo (pico), μ: valor más probable</a:t>
            </a:r>
            <a:endParaRPr sz="1700">
              <a:latin typeface="Saira"/>
              <a:ea typeface="Saira"/>
              <a:cs typeface="Saira"/>
              <a:sym typeface="Saira"/>
            </a:endParaRPr>
          </a:p>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Región de confianza</a:t>
            </a:r>
            <a:endParaRPr sz="1700">
              <a:latin typeface="Saira"/>
              <a:ea typeface="Saira"/>
              <a:cs typeface="Saira"/>
              <a:sym typeface="Saira"/>
            </a:endParaRPr>
          </a:p>
          <a:p>
            <a:pPr indent="-311150" lvl="1" marL="914400" marR="0" rtl="0" algn="l">
              <a:lnSpc>
                <a:spcPct val="100000"/>
              </a:lnSpc>
              <a:spcBef>
                <a:spcPts val="1500"/>
              </a:spcBef>
              <a:spcAft>
                <a:spcPts val="0"/>
              </a:spcAft>
              <a:buSzPts val="1300"/>
              <a:buFont typeface="Saira"/>
              <a:buChar char="•"/>
            </a:pPr>
            <a:r>
              <a:rPr lang="en" sz="1700">
                <a:latin typeface="Saira"/>
                <a:ea typeface="Saira"/>
                <a:cs typeface="Saira"/>
                <a:sym typeface="Saira"/>
              </a:rPr>
              <a:t>Rango que abarca una probabilidad determinada (percentil)</a:t>
            </a:r>
            <a:endParaRPr sz="1700">
              <a:latin typeface="Saira"/>
              <a:ea typeface="Saira"/>
              <a:cs typeface="Saira"/>
              <a:sym typeface="Saira"/>
            </a:endParaRPr>
          </a:p>
          <a:p>
            <a:pPr indent="-311150" lvl="1" marL="914400" marR="0" rtl="0" algn="l">
              <a:lnSpc>
                <a:spcPct val="100000"/>
              </a:lnSpc>
              <a:spcBef>
                <a:spcPts val="1500"/>
              </a:spcBef>
              <a:spcAft>
                <a:spcPts val="0"/>
              </a:spcAft>
              <a:buSzPts val="1300"/>
              <a:buFont typeface="Saira"/>
              <a:buChar char="•"/>
            </a:pPr>
            <a:r>
              <a:rPr lang="en" sz="1700">
                <a:latin typeface="Saira"/>
                <a:ea typeface="Saira"/>
                <a:cs typeface="Saira"/>
                <a:sym typeface="Saira"/>
              </a:rPr>
              <a:t>Desviación típica σ: contiene el 68% de probabilidad</a:t>
            </a:r>
            <a:endParaRPr sz="1700">
              <a:latin typeface="Saira"/>
              <a:ea typeface="Saira"/>
              <a:cs typeface="Saira"/>
              <a:sym typeface="Saira"/>
            </a:endParaRPr>
          </a:p>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Valor medio, μ</a:t>
            </a:r>
            <a:endParaRPr sz="1700">
              <a:latin typeface="Saira"/>
              <a:ea typeface="Saira"/>
              <a:cs typeface="Saira"/>
              <a:sym typeface="Saira"/>
            </a:endParaRPr>
          </a:p>
        </p:txBody>
      </p:sp>
      <p:sp>
        <p:nvSpPr>
          <p:cNvPr id="740" name="Google Shape;740;p66"/>
          <p:cNvSpPr txBox="1"/>
          <p:nvPr/>
        </p:nvSpPr>
        <p:spPr>
          <a:xfrm>
            <a:off x="3422724" y="1225175"/>
            <a:ext cx="12540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b="0" i="1" lang="en" sz="1700" u="none" cap="none" strike="noStrike">
                <a:solidFill>
                  <a:srgbClr val="000000"/>
                </a:solidFill>
                <a:latin typeface="Saira Thin"/>
                <a:ea typeface="Saira Thin"/>
                <a:cs typeface="Saira Thin"/>
                <a:sym typeface="Saira Thin"/>
              </a:rPr>
              <a:t>argumento</a:t>
            </a:r>
            <a:endParaRPr sz="900"/>
          </a:p>
        </p:txBody>
      </p:sp>
      <p:cxnSp>
        <p:nvCxnSpPr>
          <p:cNvPr id="741" name="Google Shape;741;p66"/>
          <p:cNvCxnSpPr>
            <a:stCxn id="740" idx="3"/>
          </p:cNvCxnSpPr>
          <p:nvPr/>
        </p:nvCxnSpPr>
        <p:spPr>
          <a:xfrm flipH="1" rot="10800000">
            <a:off x="4676724" y="1241225"/>
            <a:ext cx="532800" cy="147900"/>
          </a:xfrm>
          <a:prstGeom prst="straightConnector1">
            <a:avLst/>
          </a:prstGeom>
          <a:noFill/>
          <a:ln cap="flat" cmpd="sng" w="25400">
            <a:solidFill>
              <a:srgbClr val="000000"/>
            </a:solidFill>
            <a:prstDash val="solid"/>
            <a:miter lim="400000"/>
            <a:headEnd len="sm" w="sm" type="none"/>
            <a:tailEnd len="med" w="med" type="triangle"/>
          </a:ln>
        </p:spPr>
      </p:cxnSp>
      <p:sp>
        <p:nvSpPr>
          <p:cNvPr id="742" name="Google Shape;742;p66"/>
          <p:cNvSpPr txBox="1"/>
          <p:nvPr/>
        </p:nvSpPr>
        <p:spPr>
          <a:xfrm>
            <a:off x="5134174" y="1339351"/>
            <a:ext cx="13425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b="0" i="1" lang="en" sz="1700" u="none" cap="none" strike="noStrike">
                <a:solidFill>
                  <a:srgbClr val="000000"/>
                </a:solidFill>
                <a:latin typeface="Saira Thin"/>
                <a:ea typeface="Saira Thin"/>
                <a:cs typeface="Saira Thin"/>
                <a:sym typeface="Saira Thin"/>
              </a:rPr>
              <a:t>parametros</a:t>
            </a:r>
            <a:endParaRPr sz="900"/>
          </a:p>
        </p:txBody>
      </p:sp>
      <p:cxnSp>
        <p:nvCxnSpPr>
          <p:cNvPr id="743" name="Google Shape;743;p66"/>
          <p:cNvCxnSpPr/>
          <p:nvPr/>
        </p:nvCxnSpPr>
        <p:spPr>
          <a:xfrm rot="10800000">
            <a:off x="5606989" y="1203985"/>
            <a:ext cx="0" cy="154200"/>
          </a:xfrm>
          <a:prstGeom prst="straightConnector1">
            <a:avLst/>
          </a:prstGeom>
          <a:noFill/>
          <a:ln cap="flat" cmpd="sng" w="25400">
            <a:solidFill>
              <a:srgbClr val="000000"/>
            </a:solidFill>
            <a:prstDash val="solid"/>
            <a:miter lim="400000"/>
            <a:headEnd len="sm" w="sm" type="none"/>
            <a:tailEnd len="med" w="med" type="triangle"/>
          </a:ln>
        </p:spPr>
      </p:cxnSp>
      <p:cxnSp>
        <p:nvCxnSpPr>
          <p:cNvPr id="744" name="Google Shape;744;p66"/>
          <p:cNvCxnSpPr/>
          <p:nvPr/>
        </p:nvCxnSpPr>
        <p:spPr>
          <a:xfrm rot="10800000">
            <a:off x="5928458" y="1203985"/>
            <a:ext cx="0" cy="154200"/>
          </a:xfrm>
          <a:prstGeom prst="straightConnector1">
            <a:avLst/>
          </a:prstGeom>
          <a:noFill/>
          <a:ln cap="flat" cmpd="sng" w="25400">
            <a:solidFill>
              <a:srgbClr val="000000"/>
            </a:solidFill>
            <a:prstDash val="solid"/>
            <a:miter lim="400000"/>
            <a:headEnd len="sm" w="sm" type="none"/>
            <a:tailEnd len="med" w="med" type="triangle"/>
          </a:ln>
        </p:spPr>
      </p:cxnSp>
      <p:sp>
        <p:nvSpPr>
          <p:cNvPr id="745" name="Google Shape;745;p66"/>
          <p:cNvSpPr txBox="1"/>
          <p:nvPr/>
        </p:nvSpPr>
        <p:spPr>
          <a:xfrm>
            <a:off x="1995575" y="4058925"/>
            <a:ext cx="6920400" cy="3279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(la mediana es más representativa si hay valores atípicos o colas)</a:t>
            </a:r>
            <a:endParaRPr sz="900"/>
          </a:p>
        </p:txBody>
      </p:sp>
      <p:sp>
        <p:nvSpPr>
          <p:cNvPr id="746" name="Google Shape;746;p66"/>
          <p:cNvSpPr/>
          <p:nvPr/>
        </p:nvSpPr>
        <p:spPr>
          <a:xfrm>
            <a:off x="4370950" y="2296048"/>
            <a:ext cx="605100" cy="1138500"/>
          </a:xfrm>
          <a:prstGeom prst="rect">
            <a:avLst/>
          </a:prstGeom>
          <a:solidFill>
            <a:srgbClr val="FFFFFF"/>
          </a:solid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500"/>
              <a:buFont typeface="Helvetica Neue Light"/>
              <a:buNone/>
            </a:pPr>
            <a:r>
              <a:t/>
            </a:r>
            <a:endParaRPr b="0" i="0" sz="1500" u="none" cap="none" strike="noStrike">
              <a:solidFill>
                <a:srgbClr val="FFFFFF"/>
              </a:solidFill>
              <a:latin typeface="Helvetica Neue Light"/>
              <a:ea typeface="Helvetica Neue Light"/>
              <a:cs typeface="Helvetica Neue Light"/>
              <a:sym typeface="Helvetica Neue Light"/>
            </a:endParaRPr>
          </a:p>
        </p:txBody>
      </p:sp>
      <p:sp>
        <p:nvSpPr>
          <p:cNvPr id="747" name="Google Shape;747;p66"/>
          <p:cNvSpPr txBox="1"/>
          <p:nvPr/>
        </p:nvSpPr>
        <p:spPr>
          <a:xfrm>
            <a:off x="135243" y="4331804"/>
            <a:ext cx="8189100" cy="3123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1600"/>
              <a:buFont typeface="Saira"/>
              <a:buNone/>
            </a:pPr>
            <a:r>
              <a:rPr lang="en" sz="1600">
                <a:latin typeface="Saira"/>
                <a:ea typeface="Saira"/>
                <a:cs typeface="Saira"/>
                <a:sym typeface="Saira"/>
              </a:rPr>
              <a:t>Toda la forma de la PDF contiene información útil (por ejemplo, múltiples picos)</a:t>
            </a:r>
            <a:endParaRPr sz="900"/>
          </a:p>
        </p:txBody>
      </p:sp>
      <p:sp>
        <p:nvSpPr>
          <p:cNvPr id="748" name="Google Shape;748;p66"/>
          <p:cNvSpPr txBox="1"/>
          <p:nvPr/>
        </p:nvSpPr>
        <p:spPr>
          <a:xfrm>
            <a:off x="138253" y="4586347"/>
            <a:ext cx="9000300" cy="558600"/>
          </a:xfrm>
          <a:prstGeom prst="rect">
            <a:avLst/>
          </a:prstGeom>
          <a:solidFill>
            <a:schemeClr val="lt1"/>
          </a:solid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941751"/>
              </a:buClr>
              <a:buSzPts val="1600"/>
              <a:buFont typeface="Saira"/>
              <a:buNone/>
            </a:pPr>
            <a:r>
              <a:rPr lang="en" sz="1600">
                <a:solidFill>
                  <a:srgbClr val="941751"/>
                </a:solidFill>
                <a:latin typeface="Saira"/>
                <a:ea typeface="Saira"/>
                <a:cs typeface="Saira"/>
                <a:sym typeface="Saira"/>
              </a:rPr>
              <a:t>La pdf contiene esencialmente toda la información que podemos obtener de un proceso estocástico</a:t>
            </a:r>
            <a:endParaRPr sz="1600"/>
          </a:p>
        </p:txBody>
      </p:sp>
      <p:sp>
        <p:nvSpPr>
          <p:cNvPr id="749" name="Google Shape;749;p66"/>
          <p:cNvSpPr txBox="1"/>
          <p:nvPr>
            <p:ph idx="12" type="sldNum"/>
          </p:nvPr>
        </p:nvSpPr>
        <p:spPr>
          <a:xfrm>
            <a:off x="8472458" y="466884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6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Normal o Gaussiana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 preludio a la ciencia de datos y al aprendizaje automático</a:t>
            </a:r>
            <a:endParaRPr/>
          </a:p>
          <a:p>
            <a:pPr indent="-342900" lvl="0" marL="457200" rtl="0" algn="l">
              <a:spcBef>
                <a:spcPts val="1200"/>
              </a:spcBef>
              <a:spcAft>
                <a:spcPts val="0"/>
              </a:spcAft>
              <a:buSzPts val="1800"/>
              <a:buChar char="●"/>
            </a:pPr>
            <a:r>
              <a:rPr lang="en"/>
              <a:t>¿Qué es un modelo?</a:t>
            </a:r>
            <a:endParaRPr/>
          </a:p>
          <a:p>
            <a:pPr indent="-342900" lvl="0" marL="457200" rtl="0" algn="l">
              <a:spcBef>
                <a:spcPts val="0"/>
              </a:spcBef>
              <a:spcAft>
                <a:spcPts val="0"/>
              </a:spcAft>
              <a:buSzPts val="1800"/>
              <a:buChar char="●"/>
            </a:pPr>
            <a:r>
              <a:rPr lang="en"/>
              <a:t>¿Cómo encontrar un modelo que representa un conjunto de datos?</a:t>
            </a:r>
            <a:endParaRPr/>
          </a:p>
          <a:p>
            <a:pPr indent="-342900" lvl="0" marL="457200" rtl="0" algn="l">
              <a:spcBef>
                <a:spcPts val="0"/>
              </a:spcBef>
              <a:spcAft>
                <a:spcPts val="0"/>
              </a:spcAft>
              <a:buSzPts val="1800"/>
              <a:buChar char="●"/>
            </a:pPr>
            <a:r>
              <a:rPr lang="en"/>
              <a:t>Probabilidad (y modelos)</a:t>
            </a:r>
            <a:endParaRPr/>
          </a:p>
          <a:p>
            <a:pPr indent="-342900" lvl="0" marL="457200" rtl="0" algn="l">
              <a:spcBef>
                <a:spcPts val="0"/>
              </a:spcBef>
              <a:spcAft>
                <a:spcPts val="0"/>
              </a:spcAft>
              <a:buSzPts val="1800"/>
              <a:buChar char="●"/>
            </a:pPr>
            <a:r>
              <a:rPr lang="en"/>
              <a:t>Distribuciones de probabilidad, percentiles, etc.</a:t>
            </a:r>
            <a:endParaRPr/>
          </a:p>
          <a:p>
            <a:pPr indent="-342900" lvl="0" marL="457200" rtl="0" algn="l">
              <a:spcBef>
                <a:spcPts val="0"/>
              </a:spcBef>
              <a:spcAft>
                <a:spcPts val="0"/>
              </a:spcAft>
              <a:buSzPts val="1800"/>
              <a:buChar char="●"/>
            </a:pPr>
            <a:r>
              <a:rPr lang="en"/>
              <a:t>Probabilidad condicional</a:t>
            </a:r>
            <a:endParaRPr/>
          </a:p>
        </p:txBody>
      </p:sp>
      <p:sp>
        <p:nvSpPr>
          <p:cNvPr id="133" name="Google Shape;133;p22"/>
          <p:cNvSpPr txBox="1"/>
          <p:nvPr>
            <p:ph type="title"/>
          </p:nvPr>
        </p:nvSpPr>
        <p:spPr>
          <a:xfrm>
            <a:off x="311700" y="76600"/>
            <a:ext cx="8520600" cy="46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Elementos de matemática y probabilidad</a:t>
            </a:r>
            <a:endParaRPr sz="2300"/>
          </a:p>
        </p:txBody>
      </p:sp>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7"/>
          <p:cNvSpPr txBox="1"/>
          <p:nvPr>
            <p:ph idx="1" type="body"/>
          </p:nvPr>
        </p:nvSpPr>
        <p:spPr>
          <a:xfrm>
            <a:off x="311700" y="655925"/>
            <a:ext cx="8520600" cy="3888600"/>
          </a:xfrm>
          <a:prstGeom prst="rect">
            <a:avLst/>
          </a:prstGeom>
          <a:noFill/>
          <a:ln>
            <a:noFill/>
          </a:ln>
        </p:spPr>
        <p:txBody>
          <a:bodyPr anchorCtr="0" anchor="ctr" bIns="32750" lIns="32750" spcFirstLastPara="1" rIns="32750" wrap="square" tIns="32750">
            <a:normAutofit fontScale="92500" lnSpcReduction="20000"/>
          </a:bodyPr>
          <a:lstStyle/>
          <a:p>
            <a:pPr indent="-269875" lvl="0" marL="241300" rtl="0" algn="l">
              <a:lnSpc>
                <a:spcPct val="115000"/>
              </a:lnSpc>
              <a:spcBef>
                <a:spcPts val="0"/>
              </a:spcBef>
              <a:spcAft>
                <a:spcPts val="0"/>
              </a:spcAft>
              <a:buClr>
                <a:srgbClr val="941100"/>
              </a:buClr>
              <a:buSzPct val="100000"/>
              <a:buFont typeface="Saira"/>
              <a:buChar char="●"/>
            </a:pPr>
            <a:r>
              <a:rPr lang="en" sz="2000">
                <a:solidFill>
                  <a:srgbClr val="941100"/>
                </a:solidFill>
              </a:rPr>
              <a:t>Datos:</a:t>
            </a:r>
            <a:endParaRPr sz="2000"/>
          </a:p>
          <a:p>
            <a:pPr indent="-346075" lvl="1" marL="914400" rtl="0" algn="l">
              <a:lnSpc>
                <a:spcPct val="100000"/>
              </a:lnSpc>
              <a:spcBef>
                <a:spcPts val="600"/>
              </a:spcBef>
              <a:spcAft>
                <a:spcPts val="0"/>
              </a:spcAft>
              <a:buClr>
                <a:schemeClr val="dk1"/>
              </a:buClr>
              <a:buSzPct val="100000"/>
              <a:buFont typeface="Saira"/>
              <a:buChar char="○"/>
            </a:pPr>
            <a:r>
              <a:rPr lang="en" sz="2000"/>
              <a:t>Juntar información sobre algo (observar la realidad)</a:t>
            </a:r>
            <a:endParaRPr sz="2000"/>
          </a:p>
          <a:p>
            <a:pPr indent="-346075" lvl="1" marL="914400" rtl="0" algn="l">
              <a:lnSpc>
                <a:spcPct val="100000"/>
              </a:lnSpc>
              <a:spcBef>
                <a:spcPts val="600"/>
              </a:spcBef>
              <a:spcAft>
                <a:spcPts val="0"/>
              </a:spcAft>
              <a:buClr>
                <a:schemeClr val="dk1"/>
              </a:buClr>
              <a:buSzPct val="100000"/>
              <a:buFont typeface="Saira"/>
              <a:buChar char="○"/>
            </a:pPr>
            <a:r>
              <a:rPr lang="en" sz="2000"/>
              <a:t>En general discretos (conjuntos de puntos/vectores)</a:t>
            </a:r>
            <a:endParaRPr sz="2000"/>
          </a:p>
          <a:p>
            <a:pPr indent="-269875" lvl="0" marL="241300" rtl="0" algn="l">
              <a:lnSpc>
                <a:spcPct val="115000"/>
              </a:lnSpc>
              <a:spcBef>
                <a:spcPts val="600"/>
              </a:spcBef>
              <a:spcAft>
                <a:spcPts val="0"/>
              </a:spcAft>
              <a:buClr>
                <a:srgbClr val="000000"/>
              </a:buClr>
              <a:buSzPct val="100000"/>
              <a:buFont typeface="Saira"/>
              <a:buChar char="●"/>
            </a:pPr>
            <a:r>
              <a:rPr lang="en" sz="2000"/>
              <a:t>Estadísticas de los datos:</a:t>
            </a:r>
            <a:endParaRPr sz="2000"/>
          </a:p>
          <a:p>
            <a:pPr indent="-346075" lvl="1" marL="914400" rtl="0" algn="l">
              <a:lnSpc>
                <a:spcPct val="100000"/>
              </a:lnSpc>
              <a:spcBef>
                <a:spcPts val="600"/>
              </a:spcBef>
              <a:spcAft>
                <a:spcPts val="0"/>
              </a:spcAft>
              <a:buSzPct val="100000"/>
              <a:buChar char="○"/>
            </a:pPr>
            <a:r>
              <a:rPr lang="en" sz="2000"/>
              <a:t>Promedios, medianas, desviación estándar, cuartiles, etc.</a:t>
            </a:r>
            <a:endParaRPr sz="2000"/>
          </a:p>
          <a:p>
            <a:pPr indent="-346075" lvl="1" marL="914400" rtl="0" algn="l">
              <a:lnSpc>
                <a:spcPct val="100000"/>
              </a:lnSpc>
              <a:spcBef>
                <a:spcPts val="600"/>
              </a:spcBef>
              <a:spcAft>
                <a:spcPts val="0"/>
              </a:spcAft>
              <a:buSzPct val="100000"/>
              <a:buChar char="○"/>
            </a:pPr>
            <a:r>
              <a:rPr lang="en" sz="2000"/>
              <a:t>Caracterizar los datos</a:t>
            </a:r>
            <a:endParaRPr sz="2000"/>
          </a:p>
          <a:p>
            <a:pPr indent="-346075" lvl="1" marL="914400" rtl="0" algn="l">
              <a:lnSpc>
                <a:spcPct val="100000"/>
              </a:lnSpc>
              <a:spcBef>
                <a:spcPts val="600"/>
              </a:spcBef>
              <a:spcAft>
                <a:spcPts val="0"/>
              </a:spcAft>
              <a:buSzPct val="100000"/>
              <a:buChar char="○"/>
            </a:pPr>
            <a:r>
              <a:rPr lang="en" sz="2000"/>
              <a:t>Sacar conclusiones</a:t>
            </a:r>
            <a:endParaRPr sz="2000"/>
          </a:p>
          <a:p>
            <a:pPr indent="-269875" lvl="0" marL="241300" rtl="0" algn="l">
              <a:lnSpc>
                <a:spcPct val="115000"/>
              </a:lnSpc>
              <a:spcBef>
                <a:spcPts val="600"/>
              </a:spcBef>
              <a:spcAft>
                <a:spcPts val="0"/>
              </a:spcAft>
              <a:buClr>
                <a:srgbClr val="38761D"/>
              </a:buClr>
              <a:buSzPct val="100000"/>
              <a:buChar char="●"/>
            </a:pPr>
            <a:r>
              <a:rPr lang="en" sz="2000">
                <a:solidFill>
                  <a:srgbClr val="38761D"/>
                </a:solidFill>
              </a:rPr>
              <a:t>Modelos:</a:t>
            </a:r>
            <a:endParaRPr sz="2000">
              <a:solidFill>
                <a:srgbClr val="38761D"/>
              </a:solidFill>
            </a:endParaRPr>
          </a:p>
          <a:p>
            <a:pPr indent="-346075" lvl="1" marL="914400" rtl="0" algn="l">
              <a:lnSpc>
                <a:spcPct val="115000"/>
              </a:lnSpc>
              <a:spcBef>
                <a:spcPts val="600"/>
              </a:spcBef>
              <a:spcAft>
                <a:spcPts val="0"/>
              </a:spcAft>
              <a:buSzPct val="100000"/>
              <a:buChar char="○"/>
            </a:pPr>
            <a:r>
              <a:rPr lang="en" sz="2000"/>
              <a:t>Generalizar/aprender</a:t>
            </a:r>
            <a:endParaRPr sz="2000"/>
          </a:p>
          <a:p>
            <a:pPr indent="-269875" lvl="0" marL="241300" rtl="0" algn="l">
              <a:lnSpc>
                <a:spcPct val="115000"/>
              </a:lnSpc>
              <a:spcBef>
                <a:spcPts val="600"/>
              </a:spcBef>
              <a:spcAft>
                <a:spcPts val="0"/>
              </a:spcAft>
              <a:buSzPct val="100000"/>
              <a:buChar char="●"/>
            </a:pPr>
            <a:r>
              <a:rPr lang="en" sz="2000"/>
              <a:t>Muchos modelos son probabilísticos (suelen ser los mejores/más completos)</a:t>
            </a:r>
            <a:endParaRPr sz="2000"/>
          </a:p>
          <a:p>
            <a:pPr indent="-269875" lvl="0" marL="241300" rtl="0" algn="l">
              <a:lnSpc>
                <a:spcPct val="115000"/>
              </a:lnSpc>
              <a:spcBef>
                <a:spcPts val="600"/>
              </a:spcBef>
              <a:spcAft>
                <a:spcPts val="0"/>
              </a:spcAft>
              <a:buClr>
                <a:srgbClr val="941100"/>
              </a:buClr>
              <a:buSzPct val="100000"/>
              <a:buFont typeface="Saira"/>
              <a:buChar char="●"/>
            </a:pPr>
            <a:r>
              <a:rPr lang="en" sz="2000">
                <a:solidFill>
                  <a:srgbClr val="941100"/>
                </a:solidFill>
              </a:rPr>
              <a:t>¡¿Listos para arrancar con la ciencia de datos?!</a:t>
            </a:r>
            <a:endParaRPr sz="2000"/>
          </a:p>
        </p:txBody>
      </p:sp>
      <p:sp>
        <p:nvSpPr>
          <p:cNvPr id="756" name="Google Shape;756;p67"/>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Resumen</a:t>
            </a:r>
            <a:endParaRPr sz="900"/>
          </a:p>
        </p:txBody>
      </p:sp>
      <p:sp>
        <p:nvSpPr>
          <p:cNvPr id="757" name="Google Shape;75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5">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68"/>
          <p:cNvSpPr txBox="1"/>
          <p:nvPr>
            <p:ph idx="1" type="body"/>
          </p:nvPr>
        </p:nvSpPr>
        <p:spPr>
          <a:xfrm>
            <a:off x="311700" y="834038"/>
            <a:ext cx="8520600" cy="3734700"/>
          </a:xfrm>
          <a:prstGeom prst="rect">
            <a:avLst/>
          </a:prstGeom>
          <a:noFill/>
          <a:ln>
            <a:noFill/>
          </a:ln>
        </p:spPr>
        <p:txBody>
          <a:bodyPr anchorCtr="0" anchor="t" bIns="32750" lIns="32750" spcFirstLastPara="1" rIns="32750" wrap="square" tIns="32750">
            <a:normAutofit/>
          </a:bodyPr>
          <a:lstStyle/>
          <a:p>
            <a:pPr indent="0" lvl="0" marL="0" marR="0" rtl="0" algn="l">
              <a:lnSpc>
                <a:spcPct val="100000"/>
              </a:lnSpc>
              <a:spcBef>
                <a:spcPts val="0"/>
              </a:spcBef>
              <a:spcAft>
                <a:spcPts val="0"/>
              </a:spcAft>
              <a:buClr>
                <a:srgbClr val="000000"/>
              </a:buClr>
              <a:buSzPts val="2300"/>
              <a:buFont typeface="Saira"/>
              <a:buNone/>
            </a:pPr>
            <a:r>
              <a:rPr lang="en"/>
              <a:t>Ejemplo: pdf sesgado</a:t>
            </a:r>
            <a:endParaRPr sz="900"/>
          </a:p>
        </p:txBody>
      </p:sp>
      <p:sp>
        <p:nvSpPr>
          <p:cNvPr id="763" name="Google Shape;763;p68"/>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Información codificada en una pdf</a:t>
            </a:r>
            <a:endParaRPr sz="2300"/>
          </a:p>
        </p:txBody>
      </p:sp>
      <p:pic>
        <p:nvPicPr>
          <p:cNvPr descr="Image" id="764" name="Google Shape;764;p68"/>
          <p:cNvPicPr preferRelativeResize="0"/>
          <p:nvPr/>
        </p:nvPicPr>
        <p:blipFill rotWithShape="1">
          <a:blip r:embed="rId3">
            <a:alphaModFix/>
          </a:blip>
          <a:srcRect b="21046" l="63332" r="0" t="361"/>
          <a:stretch/>
        </p:blipFill>
        <p:spPr>
          <a:xfrm>
            <a:off x="4317148" y="935526"/>
            <a:ext cx="4440187" cy="2693159"/>
          </a:xfrm>
          <a:prstGeom prst="rect">
            <a:avLst/>
          </a:prstGeom>
          <a:noFill/>
          <a:ln>
            <a:noFill/>
          </a:ln>
        </p:spPr>
      </p:pic>
      <p:grpSp>
        <p:nvGrpSpPr>
          <p:cNvPr id="765" name="Google Shape;765;p68"/>
          <p:cNvGrpSpPr/>
          <p:nvPr/>
        </p:nvGrpSpPr>
        <p:grpSpPr>
          <a:xfrm>
            <a:off x="6631845" y="2042634"/>
            <a:ext cx="2229530" cy="1488884"/>
            <a:chOff x="0" y="63"/>
            <a:chExt cx="3171000" cy="2823600"/>
          </a:xfrm>
        </p:grpSpPr>
        <p:cxnSp>
          <p:nvCxnSpPr>
            <p:cNvPr id="766" name="Google Shape;766;p68"/>
            <p:cNvCxnSpPr/>
            <p:nvPr/>
          </p:nvCxnSpPr>
          <p:spPr>
            <a:xfrm rot="10800000">
              <a:off x="0" y="63"/>
              <a:ext cx="0" cy="2823600"/>
            </a:xfrm>
            <a:prstGeom prst="straightConnector1">
              <a:avLst/>
            </a:prstGeom>
            <a:noFill/>
            <a:ln cap="flat" cmpd="sng" w="50800">
              <a:solidFill>
                <a:srgbClr val="0433FF"/>
              </a:solidFill>
              <a:prstDash val="solid"/>
              <a:miter lim="400000"/>
              <a:headEnd len="sm" w="sm" type="none"/>
              <a:tailEnd len="med" w="med" type="triangle"/>
            </a:ln>
          </p:spPr>
        </p:cxnSp>
        <p:cxnSp>
          <p:nvCxnSpPr>
            <p:cNvPr id="767" name="Google Shape;767;p68"/>
            <p:cNvCxnSpPr/>
            <p:nvPr/>
          </p:nvCxnSpPr>
          <p:spPr>
            <a:xfrm>
              <a:off x="0" y="2798328"/>
              <a:ext cx="3171000" cy="0"/>
            </a:xfrm>
            <a:prstGeom prst="straightConnector1">
              <a:avLst/>
            </a:prstGeom>
            <a:noFill/>
            <a:ln cap="flat" cmpd="sng" w="50800">
              <a:solidFill>
                <a:srgbClr val="0433FF"/>
              </a:solidFill>
              <a:prstDash val="solid"/>
              <a:miter lim="400000"/>
              <a:headEnd len="sm" w="sm" type="none"/>
              <a:tailEnd len="med" w="med" type="triangle"/>
            </a:ln>
          </p:spPr>
        </p:cxnSp>
      </p:grpSp>
      <p:sp>
        <p:nvSpPr>
          <p:cNvPr id="768" name="Google Shape;768;p68"/>
          <p:cNvSpPr txBox="1"/>
          <p:nvPr/>
        </p:nvSpPr>
        <p:spPr>
          <a:xfrm>
            <a:off x="6793451" y="3547198"/>
            <a:ext cx="757200" cy="281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$ 10 mil</a:t>
            </a:r>
            <a:endParaRPr sz="900"/>
          </a:p>
        </p:txBody>
      </p:sp>
      <p:cxnSp>
        <p:nvCxnSpPr>
          <p:cNvPr id="769" name="Google Shape;769;p68"/>
          <p:cNvCxnSpPr/>
          <p:nvPr/>
        </p:nvCxnSpPr>
        <p:spPr>
          <a:xfrm rot="10800000">
            <a:off x="6931786" y="1795515"/>
            <a:ext cx="0" cy="1802100"/>
          </a:xfrm>
          <a:prstGeom prst="straightConnector1">
            <a:avLst/>
          </a:prstGeom>
          <a:noFill/>
          <a:ln cap="flat" cmpd="sng" w="50800">
            <a:solidFill>
              <a:srgbClr val="000000"/>
            </a:solidFill>
            <a:prstDash val="solid"/>
            <a:miter lim="400000"/>
            <a:headEnd len="sm" w="sm" type="none"/>
            <a:tailEnd len="sm" w="sm" type="none"/>
          </a:ln>
        </p:spPr>
      </p:cxnSp>
      <p:sp>
        <p:nvSpPr>
          <p:cNvPr id="770" name="Google Shape;770;p68"/>
          <p:cNvSpPr txBox="1"/>
          <p:nvPr/>
        </p:nvSpPr>
        <p:spPr>
          <a:xfrm>
            <a:off x="6530583" y="3545848"/>
            <a:ext cx="212100" cy="281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400"/>
              <a:buFont typeface="Saira"/>
              <a:buNone/>
            </a:pPr>
            <a:r>
              <a:rPr b="0" i="0" lang="en" sz="1400" u="none" cap="none" strike="noStrike">
                <a:solidFill>
                  <a:srgbClr val="000000"/>
                </a:solidFill>
                <a:latin typeface="Saira"/>
                <a:ea typeface="Saira"/>
                <a:cs typeface="Saira"/>
                <a:sym typeface="Saira"/>
              </a:rPr>
              <a:t>0</a:t>
            </a:r>
            <a:endParaRPr sz="900"/>
          </a:p>
        </p:txBody>
      </p:sp>
      <p:sp>
        <p:nvSpPr>
          <p:cNvPr id="771" name="Google Shape;771;p68"/>
          <p:cNvSpPr txBox="1"/>
          <p:nvPr/>
        </p:nvSpPr>
        <p:spPr>
          <a:xfrm>
            <a:off x="269538" y="1654408"/>
            <a:ext cx="3928500" cy="2702400"/>
          </a:xfrm>
          <a:prstGeom prst="rect">
            <a:avLst/>
          </a:prstGeom>
          <a:noFill/>
          <a:ln>
            <a:noFill/>
          </a:ln>
        </p:spPr>
        <p:txBody>
          <a:bodyPr anchorCtr="0" anchor="t" bIns="32750" lIns="32750" spcFirstLastPara="1" rIns="32750" wrap="square" tIns="32750">
            <a:normAutofit lnSpcReduction="10000"/>
          </a:bodyPr>
          <a:lstStyle/>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Modo (pico), μ: valor más probable</a:t>
            </a:r>
            <a:endParaRPr sz="1700">
              <a:latin typeface="Saira"/>
              <a:ea typeface="Saira"/>
              <a:cs typeface="Saira"/>
              <a:sym typeface="Saira"/>
            </a:endParaRPr>
          </a:p>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Región de confianza</a:t>
            </a:r>
            <a:endParaRPr sz="1700">
              <a:latin typeface="Saira"/>
              <a:ea typeface="Saira"/>
              <a:cs typeface="Saira"/>
              <a:sym typeface="Saira"/>
            </a:endParaRPr>
          </a:p>
          <a:p>
            <a:pPr indent="-311150" lvl="1" marL="914400" marR="0" rtl="0" algn="l">
              <a:lnSpc>
                <a:spcPct val="100000"/>
              </a:lnSpc>
              <a:spcBef>
                <a:spcPts val="1500"/>
              </a:spcBef>
              <a:spcAft>
                <a:spcPts val="0"/>
              </a:spcAft>
              <a:buSzPts val="1300"/>
              <a:buFont typeface="Saira"/>
              <a:buChar char="•"/>
            </a:pPr>
            <a:r>
              <a:rPr lang="en" sz="1700">
                <a:latin typeface="Saira"/>
                <a:ea typeface="Saira"/>
                <a:cs typeface="Saira"/>
                <a:sym typeface="Saira"/>
              </a:rPr>
              <a:t>Rango que abarca una probabilidad determinada (percentil)</a:t>
            </a:r>
            <a:endParaRPr sz="1700">
              <a:latin typeface="Saira"/>
              <a:ea typeface="Saira"/>
              <a:cs typeface="Saira"/>
              <a:sym typeface="Saira"/>
            </a:endParaRPr>
          </a:p>
          <a:p>
            <a:pPr indent="-311150" lvl="1" marL="914400" marR="0" rtl="0" algn="l">
              <a:lnSpc>
                <a:spcPct val="100000"/>
              </a:lnSpc>
              <a:spcBef>
                <a:spcPts val="1500"/>
              </a:spcBef>
              <a:spcAft>
                <a:spcPts val="0"/>
              </a:spcAft>
              <a:buSzPts val="1300"/>
              <a:buFont typeface="Saira"/>
              <a:buChar char="•"/>
            </a:pPr>
            <a:r>
              <a:rPr lang="en" sz="1700">
                <a:latin typeface="Saira"/>
                <a:ea typeface="Saira"/>
                <a:cs typeface="Saira"/>
                <a:sym typeface="Saira"/>
              </a:rPr>
              <a:t>Desviación típica σ: contiene el 68% de probabilidad</a:t>
            </a:r>
            <a:endParaRPr sz="1700">
              <a:latin typeface="Saira"/>
              <a:ea typeface="Saira"/>
              <a:cs typeface="Saira"/>
              <a:sym typeface="Saira"/>
            </a:endParaRPr>
          </a:p>
          <a:p>
            <a:pPr indent="-222250" lvl="0" marL="215900" marR="0" rtl="0" algn="l">
              <a:lnSpc>
                <a:spcPct val="100000"/>
              </a:lnSpc>
              <a:spcBef>
                <a:spcPts val="1500"/>
              </a:spcBef>
              <a:spcAft>
                <a:spcPts val="0"/>
              </a:spcAft>
              <a:buSzPts val="1300"/>
              <a:buFont typeface="Saira"/>
              <a:buChar char="•"/>
            </a:pPr>
            <a:r>
              <a:rPr lang="en" sz="1700">
                <a:latin typeface="Saira"/>
                <a:ea typeface="Saira"/>
                <a:cs typeface="Saira"/>
                <a:sym typeface="Saira"/>
              </a:rPr>
              <a:t>Valor medio, μ</a:t>
            </a:r>
            <a:endParaRPr sz="1700">
              <a:latin typeface="Saira"/>
              <a:ea typeface="Saira"/>
              <a:cs typeface="Saira"/>
              <a:sym typeface="Saira"/>
            </a:endParaRPr>
          </a:p>
        </p:txBody>
      </p:sp>
      <p:sp>
        <p:nvSpPr>
          <p:cNvPr id="772" name="Google Shape;772;p68"/>
          <p:cNvSpPr txBox="1"/>
          <p:nvPr/>
        </p:nvSpPr>
        <p:spPr>
          <a:xfrm>
            <a:off x="1995575" y="4058925"/>
            <a:ext cx="6920400" cy="3279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(la mediana es más representativa si hay valores atípicos o colas)</a:t>
            </a:r>
            <a:endParaRPr sz="900"/>
          </a:p>
        </p:txBody>
      </p:sp>
      <p:sp>
        <p:nvSpPr>
          <p:cNvPr id="773" name="Google Shape;773;p68"/>
          <p:cNvSpPr txBox="1"/>
          <p:nvPr/>
        </p:nvSpPr>
        <p:spPr>
          <a:xfrm>
            <a:off x="135243" y="4331804"/>
            <a:ext cx="8189100" cy="3123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1600"/>
              <a:buFont typeface="Saira"/>
              <a:buNone/>
            </a:pPr>
            <a:r>
              <a:rPr lang="en" sz="1600">
                <a:latin typeface="Saira"/>
                <a:ea typeface="Saira"/>
                <a:cs typeface="Saira"/>
                <a:sym typeface="Saira"/>
              </a:rPr>
              <a:t>Toda la forma de la PDF contiene información útil (por ejemplo, múltiples picos)</a:t>
            </a:r>
            <a:endParaRPr sz="900"/>
          </a:p>
        </p:txBody>
      </p:sp>
      <p:sp>
        <p:nvSpPr>
          <p:cNvPr id="774" name="Google Shape;774;p68"/>
          <p:cNvSpPr txBox="1"/>
          <p:nvPr/>
        </p:nvSpPr>
        <p:spPr>
          <a:xfrm>
            <a:off x="138253" y="4586347"/>
            <a:ext cx="9000300" cy="558600"/>
          </a:xfrm>
          <a:prstGeom prst="rect">
            <a:avLst/>
          </a:prstGeom>
          <a:solidFill>
            <a:schemeClr val="lt1"/>
          </a:solid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941751"/>
              </a:buClr>
              <a:buSzPts val="1600"/>
              <a:buFont typeface="Saira"/>
              <a:buNone/>
            </a:pPr>
            <a:r>
              <a:rPr lang="en" sz="1600">
                <a:solidFill>
                  <a:srgbClr val="941751"/>
                </a:solidFill>
                <a:latin typeface="Saira"/>
                <a:ea typeface="Saira"/>
                <a:cs typeface="Saira"/>
                <a:sym typeface="Saira"/>
              </a:rPr>
              <a:t>La pdf contiene esencialmente toda la información que podemos obtener de un proceso probabilístico/estocástico</a:t>
            </a:r>
            <a:endParaRPr sz="1600"/>
          </a:p>
        </p:txBody>
      </p:sp>
      <p:sp>
        <p:nvSpPr>
          <p:cNvPr id="775" name="Google Shape;7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68"/>
          <p:cNvSpPr txBox="1"/>
          <p:nvPr/>
        </p:nvSpPr>
        <p:spPr>
          <a:xfrm>
            <a:off x="7550605" y="3495725"/>
            <a:ext cx="975300" cy="281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a:buNone/>
            </a:pPr>
            <a:r>
              <a:rPr lang="en">
                <a:latin typeface="Saira"/>
                <a:ea typeface="Saira"/>
                <a:cs typeface="Saira"/>
                <a:sym typeface="Saira"/>
              </a:rPr>
              <a:t>ganancia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0" name="Shape 780"/>
        <p:cNvGrpSpPr/>
        <p:nvPr/>
      </p:nvGrpSpPr>
      <p:grpSpPr>
        <a:xfrm>
          <a:off x="0" y="0"/>
          <a:ext cx="0" cy="0"/>
          <a:chOff x="0" y="0"/>
          <a:chExt cx="0" cy="0"/>
        </a:xfrm>
      </p:grpSpPr>
      <p:sp>
        <p:nvSpPr>
          <p:cNvPr id="781" name="Google Shape;781;p69"/>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66700" lvl="0" marL="254000" rtl="0" algn="l">
              <a:lnSpc>
                <a:spcPct val="115000"/>
              </a:lnSpc>
              <a:spcBef>
                <a:spcPts val="0"/>
              </a:spcBef>
              <a:spcAft>
                <a:spcPts val="0"/>
              </a:spcAft>
              <a:buSzPts val="1800"/>
              <a:buChar char="●"/>
            </a:pPr>
            <a:r>
              <a:rPr lang="en" sz="1800"/>
              <a:t>Probabilidad conjunta P(x,y) </a:t>
            </a:r>
            <a:endParaRPr sz="1800"/>
          </a:p>
          <a:p>
            <a:pPr indent="-266700" lvl="0" marL="254000" rtl="0" algn="l">
              <a:lnSpc>
                <a:spcPct val="115000"/>
              </a:lnSpc>
              <a:spcBef>
                <a:spcPts val="0"/>
              </a:spcBef>
              <a:spcAft>
                <a:spcPts val="0"/>
              </a:spcAft>
              <a:buSzPts val="1800"/>
              <a:buChar char="●"/>
            </a:pPr>
            <a:r>
              <a:rPr lang="en" sz="1800"/>
              <a:t>(probabilidad de que ocurran dos cosas)</a:t>
            </a:r>
            <a:endParaRPr sz="1800"/>
          </a:p>
          <a:p>
            <a:pPr indent="-292100" lvl="1" marL="571500" rtl="0" algn="l">
              <a:lnSpc>
                <a:spcPct val="115000"/>
              </a:lnSpc>
              <a:spcBef>
                <a:spcPts val="0"/>
              </a:spcBef>
              <a:spcAft>
                <a:spcPts val="0"/>
              </a:spcAft>
              <a:buSzPts val="1800"/>
              <a:buChar char="○"/>
            </a:pPr>
            <a:r>
              <a:rPr lang="en" sz="1800"/>
              <a:t>Si los sucesos son independientes P(x,y) = P(x) x P(y)</a:t>
            </a:r>
            <a:endParaRPr sz="1800"/>
          </a:p>
          <a:p>
            <a:pPr indent="-266700" lvl="0" marL="254000" rtl="0" algn="l">
              <a:lnSpc>
                <a:spcPct val="115000"/>
              </a:lnSpc>
              <a:spcBef>
                <a:spcPts val="0"/>
              </a:spcBef>
              <a:spcAft>
                <a:spcPts val="0"/>
              </a:spcAft>
              <a:buSzPts val="1800"/>
              <a:buChar char="●"/>
            </a:pPr>
            <a:r>
              <a:rPr lang="en" sz="1800"/>
              <a:t>Probabilidad marginal P(x)</a:t>
            </a:r>
            <a:endParaRPr sz="1800"/>
          </a:p>
          <a:p>
            <a:pPr indent="-292100" lvl="1" marL="571500" rtl="0" algn="l">
              <a:lnSpc>
                <a:spcPct val="115000"/>
              </a:lnSpc>
              <a:spcBef>
                <a:spcPts val="0"/>
              </a:spcBef>
              <a:spcAft>
                <a:spcPts val="0"/>
              </a:spcAft>
              <a:buSzPts val="1800"/>
              <a:buChar char="○"/>
            </a:pPr>
            <a:r>
              <a:rPr lang="en" sz="1800"/>
              <a:t>Probabilidad de que ocurra x, independientemente de y</a:t>
            </a:r>
            <a:endParaRPr sz="1800"/>
          </a:p>
          <a:p>
            <a:pPr indent="0" lvl="0" marL="571500" rtl="0" algn="l">
              <a:lnSpc>
                <a:spcPct val="115000"/>
              </a:lnSpc>
              <a:spcBef>
                <a:spcPts val="0"/>
              </a:spcBef>
              <a:spcAft>
                <a:spcPts val="0"/>
              </a:spcAft>
              <a:buNone/>
            </a:pPr>
            <a:r>
              <a:t/>
            </a:r>
            <a:endParaRPr sz="1800"/>
          </a:p>
          <a:p>
            <a:pPr indent="-292100" lvl="1" marL="571500" rtl="0" algn="l">
              <a:lnSpc>
                <a:spcPct val="115000"/>
              </a:lnSpc>
              <a:spcBef>
                <a:spcPts val="0"/>
              </a:spcBef>
              <a:spcAft>
                <a:spcPts val="0"/>
              </a:spcAft>
              <a:buSzPts val="1800"/>
              <a:buChar char="○"/>
            </a:pPr>
            <a:r>
              <a:rPr lang="en" sz="1800"/>
              <a:t>Si es discreta:</a:t>
            </a:r>
            <a:endParaRPr sz="1800"/>
          </a:p>
          <a:p>
            <a:pPr indent="0" lvl="0" marL="571500" rtl="0" algn="l">
              <a:lnSpc>
                <a:spcPct val="115000"/>
              </a:lnSpc>
              <a:spcBef>
                <a:spcPts val="0"/>
              </a:spcBef>
              <a:spcAft>
                <a:spcPts val="0"/>
              </a:spcAft>
              <a:buNone/>
            </a:pPr>
            <a:r>
              <a:t/>
            </a:r>
            <a:endParaRPr sz="1800"/>
          </a:p>
          <a:p>
            <a:pPr indent="-292100" lvl="1" marL="571500" rtl="0" algn="l">
              <a:lnSpc>
                <a:spcPct val="115000"/>
              </a:lnSpc>
              <a:spcBef>
                <a:spcPts val="0"/>
              </a:spcBef>
              <a:spcAft>
                <a:spcPts val="0"/>
              </a:spcAft>
              <a:buSzPts val="1800"/>
              <a:buChar char="○"/>
            </a:pPr>
            <a:r>
              <a:rPr lang="en" sz="1800"/>
              <a:t>Caso continuo:</a:t>
            </a:r>
            <a:endParaRPr sz="1800"/>
          </a:p>
          <a:p>
            <a:pPr indent="0" lvl="0" marL="0" rtl="0" algn="l">
              <a:lnSpc>
                <a:spcPct val="115000"/>
              </a:lnSpc>
              <a:spcBef>
                <a:spcPts val="0"/>
              </a:spcBef>
              <a:spcAft>
                <a:spcPts val="0"/>
              </a:spcAft>
              <a:buNone/>
            </a:pPr>
            <a:r>
              <a:t/>
            </a:r>
            <a:endParaRPr sz="1800"/>
          </a:p>
        </p:txBody>
      </p:sp>
      <p:sp>
        <p:nvSpPr>
          <p:cNvPr id="782" name="Google Shape;782;p69"/>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Probabilidad con más variables</a:t>
            </a:r>
            <a:endParaRPr sz="900"/>
          </a:p>
        </p:txBody>
      </p:sp>
      <p:pic>
        <p:nvPicPr>
          <p:cNvPr descr="Image" id="783" name="Google Shape;783;p69"/>
          <p:cNvPicPr preferRelativeResize="0"/>
          <p:nvPr/>
        </p:nvPicPr>
        <p:blipFill rotWithShape="1">
          <a:blip r:embed="rId3">
            <a:alphaModFix/>
          </a:blip>
          <a:srcRect b="0" l="0" r="0" t="0"/>
          <a:stretch/>
        </p:blipFill>
        <p:spPr>
          <a:xfrm>
            <a:off x="2669240" y="3560343"/>
            <a:ext cx="1975694" cy="535782"/>
          </a:xfrm>
          <a:prstGeom prst="rect">
            <a:avLst/>
          </a:prstGeom>
          <a:noFill/>
          <a:ln>
            <a:noFill/>
          </a:ln>
        </p:spPr>
      </p:pic>
      <p:pic>
        <p:nvPicPr>
          <p:cNvPr descr="Image" id="784" name="Google Shape;784;p69"/>
          <p:cNvPicPr preferRelativeResize="0"/>
          <p:nvPr/>
        </p:nvPicPr>
        <p:blipFill rotWithShape="1">
          <a:blip r:embed="rId4">
            <a:alphaModFix/>
          </a:blip>
          <a:srcRect b="0" l="0" r="0" t="0"/>
          <a:stretch/>
        </p:blipFill>
        <p:spPr>
          <a:xfrm>
            <a:off x="2771337" y="3009649"/>
            <a:ext cx="1694710" cy="474988"/>
          </a:xfrm>
          <a:prstGeom prst="rect">
            <a:avLst/>
          </a:prstGeom>
          <a:noFill/>
          <a:ln>
            <a:noFill/>
          </a:ln>
        </p:spPr>
      </p:pic>
      <p:sp>
        <p:nvSpPr>
          <p:cNvPr id="785" name="Google Shape;78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9" name="Shape 789"/>
        <p:cNvGrpSpPr/>
        <p:nvPr/>
      </p:nvGrpSpPr>
      <p:grpSpPr>
        <a:xfrm>
          <a:off x="0" y="0"/>
          <a:ext cx="0" cy="0"/>
          <a:chOff x="0" y="0"/>
          <a:chExt cx="0" cy="0"/>
        </a:xfrm>
      </p:grpSpPr>
      <p:sp>
        <p:nvSpPr>
          <p:cNvPr id="790" name="Google Shape;790;p70"/>
          <p:cNvSpPr txBox="1"/>
          <p:nvPr>
            <p:ph idx="1" type="body"/>
          </p:nvPr>
        </p:nvSpPr>
        <p:spPr>
          <a:xfrm>
            <a:off x="311700" y="681650"/>
            <a:ext cx="5894400" cy="3734700"/>
          </a:xfrm>
          <a:prstGeom prst="rect">
            <a:avLst/>
          </a:prstGeom>
          <a:noFill/>
          <a:ln>
            <a:noFill/>
          </a:ln>
        </p:spPr>
        <p:txBody>
          <a:bodyPr anchorCtr="0" anchor="ctr" bIns="32750" lIns="32750" spcFirstLastPara="1" rIns="32750" wrap="square" tIns="32750">
            <a:normAutofit/>
          </a:bodyPr>
          <a:lstStyle/>
          <a:p>
            <a:pPr indent="-228600" lvl="0" marL="228600" rtl="0" algn="l">
              <a:lnSpc>
                <a:spcPct val="200000"/>
              </a:lnSpc>
              <a:spcBef>
                <a:spcPts val="0"/>
              </a:spcBef>
              <a:spcAft>
                <a:spcPts val="0"/>
              </a:spcAft>
              <a:buClr>
                <a:srgbClr val="000000"/>
              </a:buClr>
              <a:buSzPts val="1400"/>
              <a:buFont typeface="Saira"/>
              <a:buChar char="●"/>
            </a:pPr>
            <a:r>
              <a:rPr lang="en"/>
              <a:t>El área bajo la curva se denomina integral</a:t>
            </a:r>
            <a:endParaRPr/>
          </a:p>
          <a:p>
            <a:pPr indent="-342900" lvl="1" marL="914400" rtl="0" algn="l">
              <a:lnSpc>
                <a:spcPct val="200000"/>
              </a:lnSpc>
              <a:spcBef>
                <a:spcPts val="0"/>
              </a:spcBef>
              <a:spcAft>
                <a:spcPts val="0"/>
              </a:spcAft>
              <a:buClr>
                <a:srgbClr val="000000"/>
              </a:buClr>
              <a:buSzPts val="1800"/>
              <a:buFont typeface="Saira"/>
              <a:buChar char="○"/>
            </a:pPr>
            <a:r>
              <a:rPr lang="en" sz="1800"/>
              <a:t>Notación habitual</a:t>
            </a:r>
            <a:endParaRPr sz="1800"/>
          </a:p>
          <a:p>
            <a:pPr indent="-342900" lvl="1" marL="914400" rtl="0" algn="l">
              <a:lnSpc>
                <a:spcPct val="115000"/>
              </a:lnSpc>
              <a:spcBef>
                <a:spcPts val="0"/>
              </a:spcBef>
              <a:spcAft>
                <a:spcPts val="0"/>
              </a:spcAft>
              <a:buClr>
                <a:srgbClr val="000000"/>
              </a:buClr>
              <a:buSzPts val="1800"/>
              <a:buFont typeface="Saira"/>
              <a:buChar char="○"/>
            </a:pPr>
            <a:r>
              <a:rPr lang="en" sz="1800"/>
              <a:t>Si el límite de integración es una variable, la integral es también una nueva función</a:t>
            </a:r>
            <a:br>
              <a:rPr lang="en" sz="1800"/>
            </a:br>
            <a:br>
              <a:rPr lang="en" sz="1800"/>
            </a:br>
            <a:br>
              <a:rPr lang="en" sz="1800"/>
            </a:br>
            <a:endParaRPr sz="1800"/>
          </a:p>
          <a:p>
            <a:pPr indent="-342900" lvl="1" marL="914400" rtl="0" algn="l">
              <a:lnSpc>
                <a:spcPct val="115000"/>
              </a:lnSpc>
              <a:spcBef>
                <a:spcPts val="0"/>
              </a:spcBef>
              <a:spcAft>
                <a:spcPts val="0"/>
              </a:spcAft>
              <a:buClr>
                <a:srgbClr val="000000"/>
              </a:buClr>
              <a:buSzPts val="1800"/>
              <a:buFont typeface="Saira"/>
              <a:buChar char="○"/>
            </a:pPr>
            <a:r>
              <a:rPr lang="en" sz="1800"/>
              <a:t>Si la función es sobre 2 dimensiones, el área se convierte en un volumen, y así sucesivamente</a:t>
            </a:r>
            <a:endParaRPr sz="1800"/>
          </a:p>
          <a:p>
            <a:pPr indent="-342900" lvl="1" marL="914400" rtl="0" algn="l">
              <a:lnSpc>
                <a:spcPct val="115000"/>
              </a:lnSpc>
              <a:spcBef>
                <a:spcPts val="0"/>
              </a:spcBef>
              <a:spcAft>
                <a:spcPts val="0"/>
              </a:spcAft>
              <a:buClr>
                <a:srgbClr val="000000"/>
              </a:buClr>
              <a:buSzPts val="1800"/>
              <a:buFont typeface="Saira"/>
              <a:buChar char="○"/>
            </a:pPr>
            <a:r>
              <a:rPr lang="en" sz="1800"/>
              <a:t>se utiliza prácticamente en todas partes en ML</a:t>
            </a:r>
            <a:endParaRPr sz="1800"/>
          </a:p>
        </p:txBody>
      </p:sp>
      <p:sp>
        <p:nvSpPr>
          <p:cNvPr id="791" name="Google Shape;791;p70"/>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Área bajo la curva</a:t>
            </a:r>
            <a:endParaRPr sz="900"/>
          </a:p>
        </p:txBody>
      </p:sp>
      <p:pic>
        <p:nvPicPr>
          <p:cNvPr descr="Image" id="792" name="Google Shape;792;p70"/>
          <p:cNvPicPr preferRelativeResize="0"/>
          <p:nvPr/>
        </p:nvPicPr>
        <p:blipFill rotWithShape="1">
          <a:blip r:embed="rId3">
            <a:alphaModFix/>
          </a:blip>
          <a:srcRect b="0" l="0" r="0" t="0"/>
          <a:stretch/>
        </p:blipFill>
        <p:spPr>
          <a:xfrm>
            <a:off x="6097025" y="2936651"/>
            <a:ext cx="2206719" cy="1923944"/>
          </a:xfrm>
          <a:prstGeom prst="rect">
            <a:avLst/>
          </a:prstGeom>
          <a:noFill/>
          <a:ln>
            <a:noFill/>
          </a:ln>
        </p:spPr>
      </p:pic>
      <p:pic>
        <p:nvPicPr>
          <p:cNvPr descr="Image" id="793" name="Google Shape;793;p70"/>
          <p:cNvPicPr preferRelativeResize="0"/>
          <p:nvPr/>
        </p:nvPicPr>
        <p:blipFill rotWithShape="1">
          <a:blip r:embed="rId4">
            <a:alphaModFix/>
          </a:blip>
          <a:srcRect b="0" l="0" r="0" t="0"/>
          <a:stretch/>
        </p:blipFill>
        <p:spPr>
          <a:xfrm>
            <a:off x="6268425" y="961067"/>
            <a:ext cx="2062056" cy="1923946"/>
          </a:xfrm>
          <a:prstGeom prst="rect">
            <a:avLst/>
          </a:prstGeom>
          <a:noFill/>
          <a:ln>
            <a:noFill/>
          </a:ln>
        </p:spPr>
      </p:pic>
      <p:pic>
        <p:nvPicPr>
          <p:cNvPr descr="Image" id="794" name="Google Shape;794;p70"/>
          <p:cNvPicPr preferRelativeResize="0"/>
          <p:nvPr/>
        </p:nvPicPr>
        <p:blipFill rotWithShape="1">
          <a:blip r:embed="rId5">
            <a:alphaModFix/>
          </a:blip>
          <a:srcRect b="0" l="0" r="0" t="0"/>
          <a:stretch/>
        </p:blipFill>
        <p:spPr>
          <a:xfrm>
            <a:off x="3195204" y="1211693"/>
            <a:ext cx="1406181" cy="544521"/>
          </a:xfrm>
          <a:prstGeom prst="rect">
            <a:avLst/>
          </a:prstGeom>
          <a:noFill/>
          <a:ln>
            <a:noFill/>
          </a:ln>
        </p:spPr>
      </p:pic>
      <p:pic>
        <p:nvPicPr>
          <p:cNvPr descr="Image" id="795" name="Google Shape;795;p70"/>
          <p:cNvPicPr preferRelativeResize="0"/>
          <p:nvPr/>
        </p:nvPicPr>
        <p:blipFill rotWithShape="1">
          <a:blip r:embed="rId6">
            <a:alphaModFix/>
          </a:blip>
          <a:srcRect b="0" l="0" r="0" t="0"/>
          <a:stretch/>
        </p:blipFill>
        <p:spPr>
          <a:xfrm>
            <a:off x="2305783" y="2649371"/>
            <a:ext cx="1895326" cy="569268"/>
          </a:xfrm>
          <a:prstGeom prst="rect">
            <a:avLst/>
          </a:prstGeom>
          <a:noFill/>
          <a:ln>
            <a:noFill/>
          </a:ln>
        </p:spPr>
      </p:pic>
      <p:sp>
        <p:nvSpPr>
          <p:cNvPr id="796" name="Google Shape;79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1"/>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66700" lvl="0" marL="254000" rtl="0" algn="l">
              <a:lnSpc>
                <a:spcPct val="115000"/>
              </a:lnSpc>
              <a:spcBef>
                <a:spcPts val="0"/>
              </a:spcBef>
              <a:spcAft>
                <a:spcPts val="0"/>
              </a:spcAft>
              <a:buSzPts val="1800"/>
              <a:buChar char="●"/>
            </a:pPr>
            <a:r>
              <a:rPr lang="en" sz="1800"/>
              <a:t>Probabilidad conjunta P(x,y) </a:t>
            </a:r>
            <a:endParaRPr sz="1800"/>
          </a:p>
          <a:p>
            <a:pPr indent="457200" lvl="0" marL="0" rtl="0" algn="l">
              <a:lnSpc>
                <a:spcPct val="115000"/>
              </a:lnSpc>
              <a:spcBef>
                <a:spcPts val="0"/>
              </a:spcBef>
              <a:spcAft>
                <a:spcPts val="0"/>
              </a:spcAft>
              <a:buNone/>
            </a:pPr>
            <a:r>
              <a:rPr lang="en" sz="1800"/>
              <a:t>(probabilidad de que ocurran dos cosas)</a:t>
            </a:r>
            <a:endParaRPr sz="1800"/>
          </a:p>
          <a:p>
            <a:pPr indent="-292100" lvl="1" marL="571500" rtl="0" algn="l">
              <a:lnSpc>
                <a:spcPct val="115000"/>
              </a:lnSpc>
              <a:spcBef>
                <a:spcPts val="0"/>
              </a:spcBef>
              <a:spcAft>
                <a:spcPts val="0"/>
              </a:spcAft>
              <a:buSzPts val="1800"/>
              <a:buChar char="○"/>
            </a:pPr>
            <a:r>
              <a:rPr lang="en" sz="1800"/>
              <a:t>Si los sucesos son independientes P(x,y) = P(x) x P(y)</a:t>
            </a:r>
            <a:endParaRPr sz="1800"/>
          </a:p>
          <a:p>
            <a:pPr indent="-266700" lvl="0" marL="254000" rtl="0" algn="l">
              <a:lnSpc>
                <a:spcPct val="115000"/>
              </a:lnSpc>
              <a:spcBef>
                <a:spcPts val="0"/>
              </a:spcBef>
              <a:spcAft>
                <a:spcPts val="0"/>
              </a:spcAft>
              <a:buSzPts val="1800"/>
              <a:buChar char="●"/>
            </a:pPr>
            <a:r>
              <a:rPr lang="en" sz="1800"/>
              <a:t>Probabilidad marginal P(x)</a:t>
            </a:r>
            <a:endParaRPr sz="1800"/>
          </a:p>
          <a:p>
            <a:pPr indent="-292100" lvl="1" marL="571500" rtl="0" algn="l">
              <a:lnSpc>
                <a:spcPct val="115000"/>
              </a:lnSpc>
              <a:spcBef>
                <a:spcPts val="0"/>
              </a:spcBef>
              <a:spcAft>
                <a:spcPts val="0"/>
              </a:spcAft>
              <a:buSzPts val="1800"/>
              <a:buChar char="○"/>
            </a:pPr>
            <a:r>
              <a:rPr lang="en" sz="1800"/>
              <a:t>Probabilidad de que ocurra x, independientemente de y</a:t>
            </a:r>
            <a:endParaRPr sz="1800"/>
          </a:p>
          <a:p>
            <a:pPr indent="-342900" lvl="0" marL="457200" rtl="0" algn="l">
              <a:lnSpc>
                <a:spcPct val="115000"/>
              </a:lnSpc>
              <a:spcBef>
                <a:spcPts val="0"/>
              </a:spcBef>
              <a:spcAft>
                <a:spcPts val="0"/>
              </a:spcAft>
              <a:buSzPts val="1800"/>
              <a:buChar char="●"/>
            </a:pPr>
            <a:r>
              <a:rPr lang="en"/>
              <a:t>Probabilidad condicional P(x|y)</a:t>
            </a:r>
            <a:endParaRPr/>
          </a:p>
          <a:p>
            <a:pPr indent="-292100" lvl="1" marL="571500" rtl="0" algn="l">
              <a:lnSpc>
                <a:spcPct val="115000"/>
              </a:lnSpc>
              <a:spcBef>
                <a:spcPts val="0"/>
              </a:spcBef>
              <a:spcAft>
                <a:spcPts val="0"/>
              </a:spcAft>
              <a:buSzPts val="1800"/>
              <a:buChar char="○"/>
            </a:pPr>
            <a:r>
              <a:rPr lang="en" sz="1900"/>
              <a:t>Probabilidad de que ocurra x, dado que ocurre y (es decir, para un valor dado de y)</a:t>
            </a:r>
            <a:endParaRPr sz="1900"/>
          </a:p>
          <a:p>
            <a:pPr indent="-292100" lvl="1" marL="571500" rtl="0" algn="l">
              <a:lnSpc>
                <a:spcPct val="115000"/>
              </a:lnSpc>
              <a:spcBef>
                <a:spcPts val="0"/>
              </a:spcBef>
              <a:spcAft>
                <a:spcPts val="0"/>
              </a:spcAft>
              <a:buSzPts val="1800"/>
              <a:buChar char="○"/>
            </a:pPr>
            <a:r>
              <a:rPr lang="en" sz="1900"/>
              <a:t>Si los sucesos son independientes P(x|y) = P(x)</a:t>
            </a:r>
            <a:endParaRPr sz="1900"/>
          </a:p>
          <a:p>
            <a:pPr indent="0" lvl="0" marL="0" rtl="0" algn="l">
              <a:lnSpc>
                <a:spcPct val="115000"/>
              </a:lnSpc>
              <a:spcBef>
                <a:spcPts val="0"/>
              </a:spcBef>
              <a:spcAft>
                <a:spcPts val="0"/>
              </a:spcAft>
              <a:buNone/>
            </a:pPr>
            <a:r>
              <a:t/>
            </a:r>
            <a:endParaRPr/>
          </a:p>
        </p:txBody>
      </p:sp>
      <p:sp>
        <p:nvSpPr>
          <p:cNvPr id="802" name="Google Shape;802;p7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Probabilidad con más variables</a:t>
            </a:r>
            <a:endParaRPr sz="900"/>
          </a:p>
        </p:txBody>
      </p:sp>
      <p:sp>
        <p:nvSpPr>
          <p:cNvPr id="803" name="Google Shape;80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2"/>
          <p:cNvSpPr txBox="1"/>
          <p:nvPr>
            <p:ph idx="1" type="body"/>
          </p:nvPr>
        </p:nvSpPr>
        <p:spPr>
          <a:xfrm>
            <a:off x="311700" y="757842"/>
            <a:ext cx="8520600" cy="1400100"/>
          </a:xfrm>
          <a:prstGeom prst="rect">
            <a:avLst/>
          </a:prstGeom>
          <a:noFill/>
          <a:ln>
            <a:noFill/>
          </a:ln>
        </p:spPr>
        <p:txBody>
          <a:bodyPr anchorCtr="0" anchor="ctr" bIns="32750" lIns="32750" spcFirstLastPara="1" rIns="32750" wrap="square" tIns="32750">
            <a:normAutofit/>
          </a:bodyPr>
          <a:lstStyle/>
          <a:p>
            <a:pPr indent="-228600" lvl="0" marL="228600" rtl="0" algn="l">
              <a:lnSpc>
                <a:spcPct val="100000"/>
              </a:lnSpc>
              <a:spcBef>
                <a:spcPts val="1400"/>
              </a:spcBef>
              <a:spcAft>
                <a:spcPts val="0"/>
              </a:spcAft>
              <a:buSzPts val="1400"/>
              <a:buChar char="●"/>
            </a:pPr>
            <a:r>
              <a:rPr lang="en" sz="1900"/>
              <a:t>Probabilidad de que ocurra x, dado que ocurre y (es decir, para un valor dado de y): P(x|y)</a:t>
            </a:r>
            <a:endParaRPr sz="1900"/>
          </a:p>
          <a:p>
            <a:pPr indent="-228600" lvl="0" marL="228600" rtl="0" algn="l">
              <a:lnSpc>
                <a:spcPct val="100000"/>
              </a:lnSpc>
              <a:spcBef>
                <a:spcPts val="1400"/>
              </a:spcBef>
              <a:spcAft>
                <a:spcPts val="0"/>
              </a:spcAft>
              <a:buSzPts val="1400"/>
              <a:buChar char="●"/>
            </a:pPr>
            <a:r>
              <a:rPr lang="en" sz="1900"/>
              <a:t>Si los sucesos son independientes P(x|y) = P(x)</a:t>
            </a:r>
            <a:endParaRPr sz="1900"/>
          </a:p>
        </p:txBody>
      </p:sp>
      <p:sp>
        <p:nvSpPr>
          <p:cNvPr id="809" name="Google Shape;809;p7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chemeClr val="lt1"/>
                </a:solidFill>
              </a:rPr>
              <a:t>Probabilidad </a:t>
            </a:r>
            <a:r>
              <a:rPr lang="en" sz="2300">
                <a:solidFill>
                  <a:srgbClr val="FFFFFF"/>
                </a:solidFill>
                <a:latin typeface="Saira"/>
                <a:ea typeface="Saira"/>
                <a:cs typeface="Saira"/>
                <a:sym typeface="Saira"/>
              </a:rPr>
              <a:t>Condi</a:t>
            </a:r>
            <a:r>
              <a:rPr lang="en" sz="2300"/>
              <a:t>c</a:t>
            </a:r>
            <a:r>
              <a:rPr lang="en" sz="2300">
                <a:solidFill>
                  <a:srgbClr val="FFFFFF"/>
                </a:solidFill>
                <a:latin typeface="Saira"/>
                <a:ea typeface="Saira"/>
                <a:cs typeface="Saira"/>
                <a:sym typeface="Saira"/>
              </a:rPr>
              <a:t>ional</a:t>
            </a:r>
            <a:endParaRPr sz="2300"/>
          </a:p>
        </p:txBody>
      </p:sp>
      <p:sp>
        <p:nvSpPr>
          <p:cNvPr id="810" name="Google Shape;810;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3"/>
          <p:cNvSpPr txBox="1"/>
          <p:nvPr>
            <p:ph idx="1" type="body"/>
          </p:nvPr>
        </p:nvSpPr>
        <p:spPr>
          <a:xfrm>
            <a:off x="311700" y="834043"/>
            <a:ext cx="8520600" cy="1791600"/>
          </a:xfrm>
          <a:prstGeom prst="rect">
            <a:avLst/>
          </a:prstGeom>
          <a:noFill/>
          <a:ln>
            <a:noFill/>
          </a:ln>
        </p:spPr>
        <p:txBody>
          <a:bodyPr anchorCtr="0" anchor="ctr" bIns="32750" lIns="32750" spcFirstLastPara="1" rIns="32750" wrap="square" tIns="32750">
            <a:normAutofit/>
          </a:bodyPr>
          <a:lstStyle/>
          <a:p>
            <a:pPr indent="-228600" lvl="0" marL="228600" rtl="0" algn="l">
              <a:lnSpc>
                <a:spcPct val="100000"/>
              </a:lnSpc>
              <a:spcBef>
                <a:spcPts val="1400"/>
              </a:spcBef>
              <a:spcAft>
                <a:spcPts val="0"/>
              </a:spcAft>
              <a:buSzPts val="1400"/>
              <a:buChar char="●"/>
            </a:pPr>
            <a:r>
              <a:rPr lang="en" sz="1900"/>
              <a:t>Probabilidad de que ocurra x, dado que ocurre y (es decir, para un valor dado de y): P(x|y)</a:t>
            </a:r>
            <a:endParaRPr sz="1900"/>
          </a:p>
          <a:p>
            <a:pPr indent="-228600" lvl="0" marL="228600" rtl="0" algn="l">
              <a:lnSpc>
                <a:spcPct val="100000"/>
              </a:lnSpc>
              <a:spcBef>
                <a:spcPts val="1400"/>
              </a:spcBef>
              <a:spcAft>
                <a:spcPts val="0"/>
              </a:spcAft>
              <a:buSzPts val="1400"/>
              <a:buChar char="●"/>
            </a:pPr>
            <a:r>
              <a:rPr lang="en" sz="1900"/>
              <a:t>Si los sucesos son independientes P(x|y) = P(x)</a:t>
            </a:r>
            <a:endParaRPr sz="1900"/>
          </a:p>
          <a:p>
            <a:pPr indent="-228600" lvl="0" marL="228600" rtl="0" algn="l">
              <a:lnSpc>
                <a:spcPct val="100000"/>
              </a:lnSpc>
              <a:spcBef>
                <a:spcPts val="1400"/>
              </a:spcBef>
              <a:spcAft>
                <a:spcPts val="0"/>
              </a:spcAft>
              <a:buSzPts val="1400"/>
              <a:buChar char="●"/>
            </a:pPr>
            <a:r>
              <a:rPr lang="en" sz="1900"/>
              <a:t>En caso contrario, ¡no!</a:t>
            </a:r>
            <a:endParaRPr sz="1900"/>
          </a:p>
        </p:txBody>
      </p:sp>
      <p:sp>
        <p:nvSpPr>
          <p:cNvPr id="816" name="Google Shape;816;p73"/>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chemeClr val="lt1"/>
                </a:solidFill>
              </a:rPr>
              <a:t>Probabilidad </a:t>
            </a:r>
            <a:r>
              <a:rPr lang="en" sz="2300">
                <a:solidFill>
                  <a:srgbClr val="FFFFFF"/>
                </a:solidFill>
                <a:latin typeface="Saira"/>
                <a:ea typeface="Saira"/>
                <a:cs typeface="Saira"/>
                <a:sym typeface="Saira"/>
              </a:rPr>
              <a:t>Condi</a:t>
            </a:r>
            <a:r>
              <a:rPr lang="en" sz="2300"/>
              <a:t>c</a:t>
            </a:r>
            <a:r>
              <a:rPr lang="en" sz="2300">
                <a:solidFill>
                  <a:srgbClr val="FFFFFF"/>
                </a:solidFill>
                <a:latin typeface="Saira"/>
                <a:ea typeface="Saira"/>
                <a:cs typeface="Saira"/>
                <a:sym typeface="Saira"/>
              </a:rPr>
              <a:t>ional</a:t>
            </a:r>
            <a:endParaRPr sz="2300"/>
          </a:p>
        </p:txBody>
      </p:sp>
      <p:grpSp>
        <p:nvGrpSpPr>
          <p:cNvPr id="817" name="Google Shape;817;p73"/>
          <p:cNvGrpSpPr/>
          <p:nvPr/>
        </p:nvGrpSpPr>
        <p:grpSpPr>
          <a:xfrm>
            <a:off x="4157775" y="2266951"/>
            <a:ext cx="2210017" cy="2045241"/>
            <a:chOff x="0" y="0"/>
            <a:chExt cx="2391535" cy="2391535"/>
          </a:xfrm>
        </p:grpSpPr>
        <p:pic>
          <p:nvPicPr>
            <p:cNvPr descr="Image" id="818" name="Google Shape;818;p73"/>
            <p:cNvPicPr preferRelativeResize="0"/>
            <p:nvPr/>
          </p:nvPicPr>
          <p:blipFill rotWithShape="1">
            <a:blip r:embed="rId3">
              <a:alphaModFix/>
            </a:blip>
            <a:srcRect b="0" l="0" r="0" t="0"/>
            <a:stretch/>
          </p:blipFill>
          <p:spPr>
            <a:xfrm>
              <a:off x="0" y="0"/>
              <a:ext cx="2391535" cy="2391535"/>
            </a:xfrm>
            <a:prstGeom prst="rect">
              <a:avLst/>
            </a:prstGeom>
            <a:noFill/>
            <a:ln>
              <a:noFill/>
            </a:ln>
          </p:spPr>
        </p:pic>
        <p:pic>
          <p:nvPicPr>
            <p:cNvPr descr="Image" id="819" name="Google Shape;819;p73"/>
            <p:cNvPicPr preferRelativeResize="0"/>
            <p:nvPr/>
          </p:nvPicPr>
          <p:blipFill rotWithShape="1">
            <a:blip r:embed="rId4">
              <a:alphaModFix/>
            </a:blip>
            <a:srcRect b="0" l="0" r="0" t="0"/>
            <a:stretch/>
          </p:blipFill>
          <p:spPr>
            <a:xfrm>
              <a:off x="1622769" y="561549"/>
              <a:ext cx="504559" cy="428678"/>
            </a:xfrm>
            <a:prstGeom prst="rect">
              <a:avLst/>
            </a:prstGeom>
            <a:noFill/>
            <a:ln>
              <a:noFill/>
            </a:ln>
          </p:spPr>
        </p:pic>
        <p:pic>
          <p:nvPicPr>
            <p:cNvPr descr="Image" id="820" name="Google Shape;820;p73"/>
            <p:cNvPicPr preferRelativeResize="0"/>
            <p:nvPr/>
          </p:nvPicPr>
          <p:blipFill rotWithShape="1">
            <a:blip r:embed="rId4">
              <a:alphaModFix/>
            </a:blip>
            <a:srcRect b="0" l="0" r="0" t="0"/>
            <a:stretch/>
          </p:blipFill>
          <p:spPr>
            <a:xfrm>
              <a:off x="1074347" y="653007"/>
              <a:ext cx="504559" cy="428678"/>
            </a:xfrm>
            <a:prstGeom prst="rect">
              <a:avLst/>
            </a:prstGeom>
            <a:noFill/>
            <a:ln>
              <a:noFill/>
            </a:ln>
          </p:spPr>
        </p:pic>
        <p:pic>
          <p:nvPicPr>
            <p:cNvPr descr="Image" id="821" name="Google Shape;821;p73"/>
            <p:cNvPicPr preferRelativeResize="0"/>
            <p:nvPr/>
          </p:nvPicPr>
          <p:blipFill rotWithShape="1">
            <a:blip r:embed="rId5">
              <a:alphaModFix/>
            </a:blip>
            <a:srcRect b="6315" l="17990" r="17778" t="6446"/>
            <a:stretch/>
          </p:blipFill>
          <p:spPr>
            <a:xfrm>
              <a:off x="1532349" y="1106792"/>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pic>
          <p:nvPicPr>
            <p:cNvPr descr="Image" id="822" name="Google Shape;822;p73"/>
            <p:cNvPicPr preferRelativeResize="0"/>
            <p:nvPr/>
          </p:nvPicPr>
          <p:blipFill rotWithShape="1">
            <a:blip r:embed="rId5">
              <a:alphaModFix/>
            </a:blip>
            <a:srcRect b="6315" l="17990" r="17778" t="6446"/>
            <a:stretch/>
          </p:blipFill>
          <p:spPr>
            <a:xfrm>
              <a:off x="1246441" y="1560878"/>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pic>
          <p:nvPicPr>
            <p:cNvPr descr="Image" id="823" name="Google Shape;823;p73"/>
            <p:cNvPicPr preferRelativeResize="0"/>
            <p:nvPr/>
          </p:nvPicPr>
          <p:blipFill rotWithShape="1">
            <a:blip r:embed="rId5">
              <a:alphaModFix/>
            </a:blip>
            <a:srcRect b="6315" l="17990" r="17778" t="6446"/>
            <a:stretch/>
          </p:blipFill>
          <p:spPr>
            <a:xfrm>
              <a:off x="747241" y="941664"/>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grpSp>
      <p:sp>
        <p:nvSpPr>
          <p:cNvPr id="824" name="Google Shape;824;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4"/>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28600" lvl="0" marL="228600" rtl="0" algn="l">
              <a:lnSpc>
                <a:spcPct val="100000"/>
              </a:lnSpc>
              <a:spcBef>
                <a:spcPts val="1400"/>
              </a:spcBef>
              <a:spcAft>
                <a:spcPts val="0"/>
              </a:spcAft>
              <a:buSzPts val="1400"/>
              <a:buChar char="●"/>
            </a:pPr>
            <a:r>
              <a:rPr lang="en" sz="1900"/>
              <a:t>Probabilidad de que ocurra x, dado que ocurre y (es decir, para un valor dado de y): P(x|y)</a:t>
            </a:r>
            <a:endParaRPr sz="1900"/>
          </a:p>
          <a:p>
            <a:pPr indent="-228600" lvl="0" marL="228600" rtl="0" algn="l">
              <a:lnSpc>
                <a:spcPct val="100000"/>
              </a:lnSpc>
              <a:spcBef>
                <a:spcPts val="1400"/>
              </a:spcBef>
              <a:spcAft>
                <a:spcPts val="0"/>
              </a:spcAft>
              <a:buSzPts val="1400"/>
              <a:buChar char="●"/>
            </a:pPr>
            <a:r>
              <a:rPr lang="en" sz="1900"/>
              <a:t>Si los sucesos son independientes P(x|y) = P(x)</a:t>
            </a:r>
            <a:endParaRPr sz="1900"/>
          </a:p>
          <a:p>
            <a:pPr indent="-228600" lvl="0" marL="228600" rtl="0" algn="l">
              <a:lnSpc>
                <a:spcPct val="100000"/>
              </a:lnSpc>
              <a:spcBef>
                <a:spcPts val="1400"/>
              </a:spcBef>
              <a:spcAft>
                <a:spcPts val="0"/>
              </a:spcAft>
              <a:buSzPts val="1400"/>
              <a:buChar char="●"/>
            </a:pPr>
            <a:r>
              <a:rPr lang="en" sz="1900"/>
              <a:t>En caso contrario, ¡no!</a:t>
            </a:r>
            <a:endParaRPr sz="1900"/>
          </a:p>
          <a:p>
            <a:pPr indent="-266700" lvl="1" marL="571500" rtl="0" algn="l">
              <a:lnSpc>
                <a:spcPct val="100000"/>
              </a:lnSpc>
              <a:spcBef>
                <a:spcPts val="1400"/>
              </a:spcBef>
              <a:spcAft>
                <a:spcPts val="0"/>
              </a:spcAft>
              <a:buSzPts val="1400"/>
              <a:buChar char="○"/>
            </a:pPr>
            <a:r>
              <a:rPr lang="en" sz="1900"/>
              <a:t>P(rojo)=0,4</a:t>
            </a:r>
            <a:endParaRPr sz="1900"/>
          </a:p>
          <a:p>
            <a:pPr indent="-266700" lvl="1" marL="571500" rtl="0" algn="l">
              <a:lnSpc>
                <a:spcPct val="100000"/>
              </a:lnSpc>
              <a:spcBef>
                <a:spcPts val="1400"/>
              </a:spcBef>
              <a:spcAft>
                <a:spcPts val="0"/>
              </a:spcAft>
              <a:buSzPts val="1400"/>
              <a:buChar char="○"/>
            </a:pPr>
            <a:r>
              <a:rPr lang="en" sz="1900"/>
              <a:t>P(rojo|rojo)=0,25</a:t>
            </a:r>
            <a:endParaRPr sz="1900"/>
          </a:p>
          <a:p>
            <a:pPr indent="-266700" lvl="1" marL="571500" rtl="0" algn="l">
              <a:lnSpc>
                <a:spcPct val="100000"/>
              </a:lnSpc>
              <a:spcBef>
                <a:spcPts val="1400"/>
              </a:spcBef>
              <a:spcAft>
                <a:spcPts val="0"/>
              </a:spcAft>
              <a:buSzPts val="1400"/>
              <a:buChar char="○"/>
            </a:pPr>
            <a:r>
              <a:rPr lang="en" sz="1900"/>
              <a:t>P(rojo|azul) = 0,5</a:t>
            </a:r>
            <a:endParaRPr sz="1900"/>
          </a:p>
          <a:p>
            <a:pPr indent="-228600" lvl="0" marL="228600" rtl="0" algn="l">
              <a:lnSpc>
                <a:spcPct val="100000"/>
              </a:lnSpc>
              <a:spcBef>
                <a:spcPts val="1400"/>
              </a:spcBef>
              <a:spcAft>
                <a:spcPts val="0"/>
              </a:spcAft>
              <a:buSzPts val="1400"/>
              <a:buChar char="●"/>
            </a:pPr>
            <a:r>
              <a:rPr lang="en" sz="1900"/>
              <a:t>En general P(x,y)=P(x|y)P(y)</a:t>
            </a:r>
            <a:endParaRPr sz="1900"/>
          </a:p>
        </p:txBody>
      </p:sp>
      <p:sp>
        <p:nvSpPr>
          <p:cNvPr id="830" name="Google Shape;830;p74"/>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chemeClr val="lt1"/>
                </a:solidFill>
              </a:rPr>
              <a:t>Probabilidad </a:t>
            </a:r>
            <a:r>
              <a:rPr lang="en" sz="2300">
                <a:solidFill>
                  <a:srgbClr val="FFFFFF"/>
                </a:solidFill>
                <a:latin typeface="Saira"/>
                <a:ea typeface="Saira"/>
                <a:cs typeface="Saira"/>
                <a:sym typeface="Saira"/>
              </a:rPr>
              <a:t>Condi</a:t>
            </a:r>
            <a:r>
              <a:rPr lang="en" sz="2300"/>
              <a:t>c</a:t>
            </a:r>
            <a:r>
              <a:rPr lang="en" sz="2300">
                <a:solidFill>
                  <a:srgbClr val="FFFFFF"/>
                </a:solidFill>
                <a:latin typeface="Saira"/>
                <a:ea typeface="Saira"/>
                <a:cs typeface="Saira"/>
                <a:sym typeface="Saira"/>
              </a:rPr>
              <a:t>ional</a:t>
            </a:r>
            <a:endParaRPr sz="2300"/>
          </a:p>
        </p:txBody>
      </p:sp>
      <p:grpSp>
        <p:nvGrpSpPr>
          <p:cNvPr id="831" name="Google Shape;831;p74"/>
          <p:cNvGrpSpPr/>
          <p:nvPr/>
        </p:nvGrpSpPr>
        <p:grpSpPr>
          <a:xfrm>
            <a:off x="4157775" y="2266951"/>
            <a:ext cx="2210017" cy="2045241"/>
            <a:chOff x="0" y="0"/>
            <a:chExt cx="2391535" cy="2391535"/>
          </a:xfrm>
        </p:grpSpPr>
        <p:pic>
          <p:nvPicPr>
            <p:cNvPr descr="Image" id="832" name="Google Shape;832;p74"/>
            <p:cNvPicPr preferRelativeResize="0"/>
            <p:nvPr/>
          </p:nvPicPr>
          <p:blipFill rotWithShape="1">
            <a:blip r:embed="rId3">
              <a:alphaModFix/>
            </a:blip>
            <a:srcRect b="0" l="0" r="0" t="0"/>
            <a:stretch/>
          </p:blipFill>
          <p:spPr>
            <a:xfrm>
              <a:off x="0" y="0"/>
              <a:ext cx="2391535" cy="2391535"/>
            </a:xfrm>
            <a:prstGeom prst="rect">
              <a:avLst/>
            </a:prstGeom>
            <a:noFill/>
            <a:ln>
              <a:noFill/>
            </a:ln>
          </p:spPr>
        </p:pic>
        <p:pic>
          <p:nvPicPr>
            <p:cNvPr descr="Image" id="833" name="Google Shape;833;p74"/>
            <p:cNvPicPr preferRelativeResize="0"/>
            <p:nvPr/>
          </p:nvPicPr>
          <p:blipFill rotWithShape="1">
            <a:blip r:embed="rId4">
              <a:alphaModFix/>
            </a:blip>
            <a:srcRect b="0" l="0" r="0" t="0"/>
            <a:stretch/>
          </p:blipFill>
          <p:spPr>
            <a:xfrm>
              <a:off x="1622769" y="561549"/>
              <a:ext cx="504559" cy="428678"/>
            </a:xfrm>
            <a:prstGeom prst="rect">
              <a:avLst/>
            </a:prstGeom>
            <a:noFill/>
            <a:ln>
              <a:noFill/>
            </a:ln>
          </p:spPr>
        </p:pic>
        <p:pic>
          <p:nvPicPr>
            <p:cNvPr descr="Image" id="834" name="Google Shape;834;p74"/>
            <p:cNvPicPr preferRelativeResize="0"/>
            <p:nvPr/>
          </p:nvPicPr>
          <p:blipFill rotWithShape="1">
            <a:blip r:embed="rId4">
              <a:alphaModFix/>
            </a:blip>
            <a:srcRect b="0" l="0" r="0" t="0"/>
            <a:stretch/>
          </p:blipFill>
          <p:spPr>
            <a:xfrm>
              <a:off x="1074347" y="653007"/>
              <a:ext cx="504559" cy="428678"/>
            </a:xfrm>
            <a:prstGeom prst="rect">
              <a:avLst/>
            </a:prstGeom>
            <a:noFill/>
            <a:ln>
              <a:noFill/>
            </a:ln>
          </p:spPr>
        </p:pic>
        <p:pic>
          <p:nvPicPr>
            <p:cNvPr descr="Image" id="835" name="Google Shape;835;p74"/>
            <p:cNvPicPr preferRelativeResize="0"/>
            <p:nvPr/>
          </p:nvPicPr>
          <p:blipFill rotWithShape="1">
            <a:blip r:embed="rId5">
              <a:alphaModFix/>
            </a:blip>
            <a:srcRect b="6315" l="17990" r="17778" t="6446"/>
            <a:stretch/>
          </p:blipFill>
          <p:spPr>
            <a:xfrm>
              <a:off x="1532349" y="1106792"/>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pic>
          <p:nvPicPr>
            <p:cNvPr descr="Image" id="836" name="Google Shape;836;p74"/>
            <p:cNvPicPr preferRelativeResize="0"/>
            <p:nvPr/>
          </p:nvPicPr>
          <p:blipFill rotWithShape="1">
            <a:blip r:embed="rId5">
              <a:alphaModFix/>
            </a:blip>
            <a:srcRect b="6315" l="17990" r="17778" t="6446"/>
            <a:stretch/>
          </p:blipFill>
          <p:spPr>
            <a:xfrm>
              <a:off x="1246441" y="1560878"/>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pic>
          <p:nvPicPr>
            <p:cNvPr descr="Image" id="837" name="Google Shape;837;p74"/>
            <p:cNvPicPr preferRelativeResize="0"/>
            <p:nvPr/>
          </p:nvPicPr>
          <p:blipFill rotWithShape="1">
            <a:blip r:embed="rId5">
              <a:alphaModFix/>
            </a:blip>
            <a:srcRect b="6315" l="17990" r="17778" t="6446"/>
            <a:stretch/>
          </p:blipFill>
          <p:spPr>
            <a:xfrm>
              <a:off x="747241" y="941664"/>
              <a:ext cx="428349" cy="428911"/>
            </a:xfrm>
            <a:custGeom>
              <a:rect b="b" l="l" r="r" t="t"/>
              <a:pathLst>
                <a:path extrusionOk="0" h="21556" w="21582">
                  <a:moveTo>
                    <a:pt x="9858" y="39"/>
                  </a:moveTo>
                  <a:cubicBezTo>
                    <a:pt x="9683" y="65"/>
                    <a:pt x="9421" y="91"/>
                    <a:pt x="9258" y="99"/>
                  </a:cubicBezTo>
                  <a:cubicBezTo>
                    <a:pt x="8952" y="115"/>
                    <a:pt x="8448" y="229"/>
                    <a:pt x="8158" y="338"/>
                  </a:cubicBezTo>
                  <a:cubicBezTo>
                    <a:pt x="8067" y="373"/>
                    <a:pt x="7970" y="390"/>
                    <a:pt x="7958" y="378"/>
                  </a:cubicBezTo>
                  <a:cubicBezTo>
                    <a:pt x="7931" y="351"/>
                    <a:pt x="7251" y="578"/>
                    <a:pt x="7179" y="638"/>
                  </a:cubicBezTo>
                  <a:cubicBezTo>
                    <a:pt x="7149" y="662"/>
                    <a:pt x="7113" y="672"/>
                    <a:pt x="7099" y="658"/>
                  </a:cubicBezTo>
                  <a:cubicBezTo>
                    <a:pt x="7068" y="627"/>
                    <a:pt x="6619" y="812"/>
                    <a:pt x="6519" y="897"/>
                  </a:cubicBezTo>
                  <a:cubicBezTo>
                    <a:pt x="6479" y="930"/>
                    <a:pt x="6433" y="931"/>
                    <a:pt x="6419" y="917"/>
                  </a:cubicBezTo>
                  <a:cubicBezTo>
                    <a:pt x="6388" y="886"/>
                    <a:pt x="5940" y="1109"/>
                    <a:pt x="5899" y="1176"/>
                  </a:cubicBezTo>
                  <a:cubicBezTo>
                    <a:pt x="5883" y="1202"/>
                    <a:pt x="5858" y="1208"/>
                    <a:pt x="5839" y="1196"/>
                  </a:cubicBezTo>
                  <a:cubicBezTo>
                    <a:pt x="5819" y="1184"/>
                    <a:pt x="5716" y="1242"/>
                    <a:pt x="5599" y="1316"/>
                  </a:cubicBezTo>
                  <a:cubicBezTo>
                    <a:pt x="5482" y="1390"/>
                    <a:pt x="5357" y="1455"/>
                    <a:pt x="5339" y="1455"/>
                  </a:cubicBezTo>
                  <a:cubicBezTo>
                    <a:pt x="5286" y="1456"/>
                    <a:pt x="4771" y="1803"/>
                    <a:pt x="4659" y="1914"/>
                  </a:cubicBezTo>
                  <a:cubicBezTo>
                    <a:pt x="4602" y="1971"/>
                    <a:pt x="4519" y="2008"/>
                    <a:pt x="4479" y="2014"/>
                  </a:cubicBezTo>
                  <a:cubicBezTo>
                    <a:pt x="4439" y="2020"/>
                    <a:pt x="4358" y="2097"/>
                    <a:pt x="4279" y="2174"/>
                  </a:cubicBezTo>
                  <a:cubicBezTo>
                    <a:pt x="4200" y="2250"/>
                    <a:pt x="4108" y="2313"/>
                    <a:pt x="4079" y="2313"/>
                  </a:cubicBezTo>
                  <a:cubicBezTo>
                    <a:pt x="4051" y="2313"/>
                    <a:pt x="3973" y="2378"/>
                    <a:pt x="3919" y="2453"/>
                  </a:cubicBezTo>
                  <a:cubicBezTo>
                    <a:pt x="3866" y="2528"/>
                    <a:pt x="3809" y="2592"/>
                    <a:pt x="3779" y="2592"/>
                  </a:cubicBezTo>
                  <a:cubicBezTo>
                    <a:pt x="3712" y="2593"/>
                    <a:pt x="3059" y="3207"/>
                    <a:pt x="3059" y="3271"/>
                  </a:cubicBezTo>
                  <a:cubicBezTo>
                    <a:pt x="3059" y="3296"/>
                    <a:pt x="3016" y="3341"/>
                    <a:pt x="2959" y="3370"/>
                  </a:cubicBezTo>
                  <a:cubicBezTo>
                    <a:pt x="2860" y="3422"/>
                    <a:pt x="2540" y="3756"/>
                    <a:pt x="2540" y="3809"/>
                  </a:cubicBezTo>
                  <a:cubicBezTo>
                    <a:pt x="2540" y="3824"/>
                    <a:pt x="2467" y="3901"/>
                    <a:pt x="2380" y="3989"/>
                  </a:cubicBezTo>
                  <a:cubicBezTo>
                    <a:pt x="2236" y="4133"/>
                    <a:pt x="1844" y="4683"/>
                    <a:pt x="1720" y="4906"/>
                  </a:cubicBezTo>
                  <a:cubicBezTo>
                    <a:pt x="1692" y="4955"/>
                    <a:pt x="1638" y="5022"/>
                    <a:pt x="1600" y="5066"/>
                  </a:cubicBezTo>
                  <a:cubicBezTo>
                    <a:pt x="1561" y="5110"/>
                    <a:pt x="1476" y="5253"/>
                    <a:pt x="1420" y="5365"/>
                  </a:cubicBezTo>
                  <a:cubicBezTo>
                    <a:pt x="1364" y="5477"/>
                    <a:pt x="1294" y="5586"/>
                    <a:pt x="1260" y="5624"/>
                  </a:cubicBezTo>
                  <a:cubicBezTo>
                    <a:pt x="1226" y="5663"/>
                    <a:pt x="1188" y="5751"/>
                    <a:pt x="1180" y="5804"/>
                  </a:cubicBezTo>
                  <a:cubicBezTo>
                    <a:pt x="1172" y="5856"/>
                    <a:pt x="1147" y="5930"/>
                    <a:pt x="1120" y="5963"/>
                  </a:cubicBezTo>
                  <a:cubicBezTo>
                    <a:pt x="1029" y="6076"/>
                    <a:pt x="874" y="6416"/>
                    <a:pt x="900" y="6442"/>
                  </a:cubicBezTo>
                  <a:cubicBezTo>
                    <a:pt x="914" y="6456"/>
                    <a:pt x="893" y="6502"/>
                    <a:pt x="860" y="6542"/>
                  </a:cubicBezTo>
                  <a:cubicBezTo>
                    <a:pt x="783" y="6633"/>
                    <a:pt x="603" y="7034"/>
                    <a:pt x="580" y="7180"/>
                  </a:cubicBezTo>
                  <a:cubicBezTo>
                    <a:pt x="570" y="7242"/>
                    <a:pt x="544" y="7360"/>
                    <a:pt x="500" y="7460"/>
                  </a:cubicBezTo>
                  <a:cubicBezTo>
                    <a:pt x="455" y="7559"/>
                    <a:pt x="408" y="7704"/>
                    <a:pt x="400" y="7779"/>
                  </a:cubicBezTo>
                  <a:cubicBezTo>
                    <a:pt x="392" y="7854"/>
                    <a:pt x="384" y="7918"/>
                    <a:pt x="380" y="7918"/>
                  </a:cubicBezTo>
                  <a:cubicBezTo>
                    <a:pt x="373" y="7918"/>
                    <a:pt x="375" y="7917"/>
                    <a:pt x="220" y="8497"/>
                  </a:cubicBezTo>
                  <a:cubicBezTo>
                    <a:pt x="65" y="9076"/>
                    <a:pt x="0" y="9699"/>
                    <a:pt x="0" y="10771"/>
                  </a:cubicBezTo>
                  <a:cubicBezTo>
                    <a:pt x="0" y="11881"/>
                    <a:pt x="61" y="12487"/>
                    <a:pt x="220" y="13085"/>
                  </a:cubicBezTo>
                  <a:cubicBezTo>
                    <a:pt x="355" y="13594"/>
                    <a:pt x="368" y="13633"/>
                    <a:pt x="380" y="13663"/>
                  </a:cubicBezTo>
                  <a:cubicBezTo>
                    <a:pt x="385" y="13676"/>
                    <a:pt x="383" y="13704"/>
                    <a:pt x="380" y="13723"/>
                  </a:cubicBezTo>
                  <a:cubicBezTo>
                    <a:pt x="373" y="13765"/>
                    <a:pt x="660" y="14624"/>
                    <a:pt x="760" y="14860"/>
                  </a:cubicBezTo>
                  <a:cubicBezTo>
                    <a:pt x="799" y="14952"/>
                    <a:pt x="854" y="15043"/>
                    <a:pt x="880" y="15059"/>
                  </a:cubicBezTo>
                  <a:cubicBezTo>
                    <a:pt x="906" y="15075"/>
                    <a:pt x="914" y="15097"/>
                    <a:pt x="900" y="15119"/>
                  </a:cubicBezTo>
                  <a:cubicBezTo>
                    <a:pt x="871" y="15165"/>
                    <a:pt x="1068" y="15593"/>
                    <a:pt x="1140" y="15638"/>
                  </a:cubicBezTo>
                  <a:cubicBezTo>
                    <a:pt x="1166" y="15654"/>
                    <a:pt x="1192" y="15698"/>
                    <a:pt x="1180" y="15718"/>
                  </a:cubicBezTo>
                  <a:cubicBezTo>
                    <a:pt x="1168" y="15737"/>
                    <a:pt x="1205" y="15840"/>
                    <a:pt x="1280" y="15957"/>
                  </a:cubicBezTo>
                  <a:cubicBezTo>
                    <a:pt x="1354" y="16074"/>
                    <a:pt x="1420" y="16192"/>
                    <a:pt x="1420" y="16216"/>
                  </a:cubicBezTo>
                  <a:cubicBezTo>
                    <a:pt x="1420" y="16240"/>
                    <a:pt x="1463" y="16300"/>
                    <a:pt x="1520" y="16356"/>
                  </a:cubicBezTo>
                  <a:cubicBezTo>
                    <a:pt x="1576" y="16412"/>
                    <a:pt x="1620" y="16479"/>
                    <a:pt x="1620" y="16496"/>
                  </a:cubicBezTo>
                  <a:cubicBezTo>
                    <a:pt x="1620" y="16542"/>
                    <a:pt x="2080" y="17199"/>
                    <a:pt x="2340" y="17533"/>
                  </a:cubicBezTo>
                  <a:cubicBezTo>
                    <a:pt x="2621" y="17895"/>
                    <a:pt x="3641" y="18929"/>
                    <a:pt x="3719" y="18929"/>
                  </a:cubicBezTo>
                  <a:cubicBezTo>
                    <a:pt x="3751" y="18929"/>
                    <a:pt x="3812" y="18979"/>
                    <a:pt x="3839" y="19029"/>
                  </a:cubicBezTo>
                  <a:cubicBezTo>
                    <a:pt x="3866" y="19079"/>
                    <a:pt x="3966" y="19166"/>
                    <a:pt x="4059" y="19228"/>
                  </a:cubicBezTo>
                  <a:cubicBezTo>
                    <a:pt x="4152" y="19291"/>
                    <a:pt x="4299" y="19413"/>
                    <a:pt x="4399" y="19488"/>
                  </a:cubicBezTo>
                  <a:cubicBezTo>
                    <a:pt x="5108" y="20020"/>
                    <a:pt x="6384" y="20708"/>
                    <a:pt x="6979" y="20884"/>
                  </a:cubicBezTo>
                  <a:cubicBezTo>
                    <a:pt x="7066" y="20910"/>
                    <a:pt x="7241" y="20971"/>
                    <a:pt x="7378" y="21024"/>
                  </a:cubicBezTo>
                  <a:cubicBezTo>
                    <a:pt x="7516" y="21076"/>
                    <a:pt x="7703" y="21133"/>
                    <a:pt x="7778" y="21143"/>
                  </a:cubicBezTo>
                  <a:cubicBezTo>
                    <a:pt x="7854" y="21153"/>
                    <a:pt x="8006" y="21186"/>
                    <a:pt x="8118" y="21223"/>
                  </a:cubicBezTo>
                  <a:cubicBezTo>
                    <a:pt x="8473" y="21341"/>
                    <a:pt x="8972" y="21442"/>
                    <a:pt x="9338" y="21462"/>
                  </a:cubicBezTo>
                  <a:cubicBezTo>
                    <a:pt x="9532" y="21473"/>
                    <a:pt x="9721" y="21489"/>
                    <a:pt x="9758" y="21502"/>
                  </a:cubicBezTo>
                  <a:cubicBezTo>
                    <a:pt x="9795" y="21515"/>
                    <a:pt x="9883" y="21531"/>
                    <a:pt x="9958" y="21542"/>
                  </a:cubicBezTo>
                  <a:cubicBezTo>
                    <a:pt x="10183" y="21576"/>
                    <a:pt x="11734" y="21541"/>
                    <a:pt x="11798" y="21502"/>
                  </a:cubicBezTo>
                  <a:cubicBezTo>
                    <a:pt x="11852" y="21469"/>
                    <a:pt x="12241" y="21442"/>
                    <a:pt x="12477" y="21442"/>
                  </a:cubicBezTo>
                  <a:cubicBezTo>
                    <a:pt x="12532" y="21443"/>
                    <a:pt x="12583" y="21406"/>
                    <a:pt x="12597" y="21383"/>
                  </a:cubicBezTo>
                  <a:cubicBezTo>
                    <a:pt x="12612" y="21359"/>
                    <a:pt x="12661" y="21369"/>
                    <a:pt x="12697" y="21383"/>
                  </a:cubicBezTo>
                  <a:cubicBezTo>
                    <a:pt x="12769" y="21410"/>
                    <a:pt x="13108" y="21332"/>
                    <a:pt x="13437" y="21223"/>
                  </a:cubicBezTo>
                  <a:cubicBezTo>
                    <a:pt x="13550" y="21186"/>
                    <a:pt x="13706" y="21153"/>
                    <a:pt x="13777" y="21143"/>
                  </a:cubicBezTo>
                  <a:cubicBezTo>
                    <a:pt x="13919" y="21125"/>
                    <a:pt x="14206" y="21033"/>
                    <a:pt x="14277" y="20984"/>
                  </a:cubicBezTo>
                  <a:cubicBezTo>
                    <a:pt x="14302" y="20966"/>
                    <a:pt x="14424" y="20913"/>
                    <a:pt x="14537" y="20884"/>
                  </a:cubicBezTo>
                  <a:cubicBezTo>
                    <a:pt x="14650" y="20855"/>
                    <a:pt x="14787" y="20816"/>
                    <a:pt x="14837" y="20784"/>
                  </a:cubicBezTo>
                  <a:cubicBezTo>
                    <a:pt x="14887" y="20752"/>
                    <a:pt x="14932" y="20710"/>
                    <a:pt x="14957" y="20704"/>
                  </a:cubicBezTo>
                  <a:cubicBezTo>
                    <a:pt x="14982" y="20698"/>
                    <a:pt x="15047" y="20672"/>
                    <a:pt x="15097" y="20645"/>
                  </a:cubicBezTo>
                  <a:cubicBezTo>
                    <a:pt x="15147" y="20617"/>
                    <a:pt x="15218" y="20591"/>
                    <a:pt x="15257" y="20585"/>
                  </a:cubicBezTo>
                  <a:cubicBezTo>
                    <a:pt x="15349" y="20569"/>
                    <a:pt x="16022" y="20229"/>
                    <a:pt x="16197" y="20106"/>
                  </a:cubicBezTo>
                  <a:cubicBezTo>
                    <a:pt x="16271" y="20053"/>
                    <a:pt x="16362" y="20011"/>
                    <a:pt x="16397" y="20006"/>
                  </a:cubicBezTo>
                  <a:cubicBezTo>
                    <a:pt x="16431" y="20001"/>
                    <a:pt x="16501" y="19938"/>
                    <a:pt x="16556" y="19887"/>
                  </a:cubicBezTo>
                  <a:cubicBezTo>
                    <a:pt x="16612" y="19835"/>
                    <a:pt x="16670" y="19807"/>
                    <a:pt x="16696" y="19807"/>
                  </a:cubicBezTo>
                  <a:cubicBezTo>
                    <a:pt x="16723" y="19807"/>
                    <a:pt x="16844" y="19726"/>
                    <a:pt x="16956" y="19627"/>
                  </a:cubicBezTo>
                  <a:cubicBezTo>
                    <a:pt x="17069" y="19528"/>
                    <a:pt x="17182" y="19454"/>
                    <a:pt x="17196" y="19468"/>
                  </a:cubicBezTo>
                  <a:cubicBezTo>
                    <a:pt x="17210" y="19482"/>
                    <a:pt x="17255" y="19430"/>
                    <a:pt x="17296" y="19368"/>
                  </a:cubicBezTo>
                  <a:cubicBezTo>
                    <a:pt x="17337" y="19306"/>
                    <a:pt x="17412" y="19245"/>
                    <a:pt x="17476" y="19228"/>
                  </a:cubicBezTo>
                  <a:cubicBezTo>
                    <a:pt x="17621" y="19192"/>
                    <a:pt x="19123" y="17693"/>
                    <a:pt x="19236" y="17473"/>
                  </a:cubicBezTo>
                  <a:cubicBezTo>
                    <a:pt x="19280" y="17386"/>
                    <a:pt x="19363" y="17287"/>
                    <a:pt x="19416" y="17234"/>
                  </a:cubicBezTo>
                  <a:cubicBezTo>
                    <a:pt x="19806" y="16840"/>
                    <a:pt x="20732" y="15151"/>
                    <a:pt x="20896" y="14541"/>
                  </a:cubicBezTo>
                  <a:cubicBezTo>
                    <a:pt x="20924" y="14434"/>
                    <a:pt x="21006" y="14257"/>
                    <a:pt x="21055" y="14142"/>
                  </a:cubicBezTo>
                  <a:cubicBezTo>
                    <a:pt x="21105" y="14026"/>
                    <a:pt x="21147" y="13868"/>
                    <a:pt x="21155" y="13803"/>
                  </a:cubicBezTo>
                  <a:cubicBezTo>
                    <a:pt x="21164" y="13737"/>
                    <a:pt x="21178" y="13663"/>
                    <a:pt x="21195" y="13623"/>
                  </a:cubicBezTo>
                  <a:cubicBezTo>
                    <a:pt x="21213" y="13583"/>
                    <a:pt x="21222" y="13526"/>
                    <a:pt x="21215" y="13504"/>
                  </a:cubicBezTo>
                  <a:cubicBezTo>
                    <a:pt x="21209" y="13481"/>
                    <a:pt x="21228" y="13414"/>
                    <a:pt x="21255" y="13364"/>
                  </a:cubicBezTo>
                  <a:cubicBezTo>
                    <a:pt x="21326" y="13234"/>
                    <a:pt x="21454" y="12549"/>
                    <a:pt x="21475" y="12187"/>
                  </a:cubicBezTo>
                  <a:cubicBezTo>
                    <a:pt x="21485" y="12017"/>
                    <a:pt x="21511" y="11766"/>
                    <a:pt x="21535" y="11628"/>
                  </a:cubicBezTo>
                  <a:cubicBezTo>
                    <a:pt x="21585" y="11346"/>
                    <a:pt x="21600" y="10157"/>
                    <a:pt x="21555" y="10112"/>
                  </a:cubicBezTo>
                  <a:cubicBezTo>
                    <a:pt x="21526" y="10083"/>
                    <a:pt x="21517" y="9992"/>
                    <a:pt x="21475" y="9374"/>
                  </a:cubicBezTo>
                  <a:cubicBezTo>
                    <a:pt x="21462" y="9178"/>
                    <a:pt x="21441" y="9007"/>
                    <a:pt x="21415" y="8975"/>
                  </a:cubicBezTo>
                  <a:cubicBezTo>
                    <a:pt x="21390" y="8944"/>
                    <a:pt x="21380" y="8892"/>
                    <a:pt x="21395" y="8876"/>
                  </a:cubicBezTo>
                  <a:cubicBezTo>
                    <a:pt x="21430" y="8841"/>
                    <a:pt x="21323" y="8324"/>
                    <a:pt x="21255" y="8198"/>
                  </a:cubicBezTo>
                  <a:cubicBezTo>
                    <a:pt x="21229" y="8148"/>
                    <a:pt x="21209" y="8079"/>
                    <a:pt x="21215" y="8038"/>
                  </a:cubicBezTo>
                  <a:cubicBezTo>
                    <a:pt x="21222" y="7996"/>
                    <a:pt x="21202" y="7935"/>
                    <a:pt x="21175" y="7918"/>
                  </a:cubicBezTo>
                  <a:cubicBezTo>
                    <a:pt x="21149" y="7902"/>
                    <a:pt x="21142" y="7880"/>
                    <a:pt x="21155" y="7858"/>
                  </a:cubicBezTo>
                  <a:cubicBezTo>
                    <a:pt x="21169" y="7836"/>
                    <a:pt x="21148" y="7704"/>
                    <a:pt x="21095" y="7559"/>
                  </a:cubicBezTo>
                  <a:cubicBezTo>
                    <a:pt x="21043" y="7414"/>
                    <a:pt x="20954" y="7185"/>
                    <a:pt x="20916" y="7061"/>
                  </a:cubicBezTo>
                  <a:cubicBezTo>
                    <a:pt x="20748" y="6515"/>
                    <a:pt x="20282" y="5589"/>
                    <a:pt x="19816" y="4886"/>
                  </a:cubicBezTo>
                  <a:cubicBezTo>
                    <a:pt x="19459" y="4349"/>
                    <a:pt x="19412" y="4291"/>
                    <a:pt x="19336" y="4228"/>
                  </a:cubicBezTo>
                  <a:cubicBezTo>
                    <a:pt x="19295" y="4194"/>
                    <a:pt x="19276" y="4134"/>
                    <a:pt x="19276" y="4108"/>
                  </a:cubicBezTo>
                  <a:cubicBezTo>
                    <a:pt x="19276" y="4057"/>
                    <a:pt x="18791" y="3532"/>
                    <a:pt x="18496" y="3251"/>
                  </a:cubicBezTo>
                  <a:cubicBezTo>
                    <a:pt x="18391" y="3151"/>
                    <a:pt x="18215" y="2975"/>
                    <a:pt x="18116" y="2872"/>
                  </a:cubicBezTo>
                  <a:cubicBezTo>
                    <a:pt x="18017" y="2768"/>
                    <a:pt x="17835" y="2601"/>
                    <a:pt x="17696" y="2493"/>
                  </a:cubicBezTo>
                  <a:cubicBezTo>
                    <a:pt x="17557" y="2384"/>
                    <a:pt x="17356" y="2215"/>
                    <a:pt x="17256" y="2134"/>
                  </a:cubicBezTo>
                  <a:cubicBezTo>
                    <a:pt x="17157" y="2052"/>
                    <a:pt x="17059" y="2000"/>
                    <a:pt x="17036" y="2014"/>
                  </a:cubicBezTo>
                  <a:cubicBezTo>
                    <a:pt x="17014" y="2028"/>
                    <a:pt x="16970" y="2010"/>
                    <a:pt x="16956" y="1974"/>
                  </a:cubicBezTo>
                  <a:cubicBezTo>
                    <a:pt x="16933" y="1912"/>
                    <a:pt x="16262" y="1455"/>
                    <a:pt x="16197" y="1455"/>
                  </a:cubicBezTo>
                  <a:cubicBezTo>
                    <a:pt x="16180" y="1455"/>
                    <a:pt x="16094" y="1400"/>
                    <a:pt x="15997" y="1336"/>
                  </a:cubicBezTo>
                  <a:cubicBezTo>
                    <a:pt x="15899" y="1271"/>
                    <a:pt x="15790" y="1221"/>
                    <a:pt x="15757" y="1216"/>
                  </a:cubicBezTo>
                  <a:cubicBezTo>
                    <a:pt x="15723" y="1211"/>
                    <a:pt x="15611" y="1144"/>
                    <a:pt x="15497" y="1076"/>
                  </a:cubicBezTo>
                  <a:cubicBezTo>
                    <a:pt x="15383" y="1009"/>
                    <a:pt x="15246" y="946"/>
                    <a:pt x="15197" y="937"/>
                  </a:cubicBezTo>
                  <a:cubicBezTo>
                    <a:pt x="15148" y="927"/>
                    <a:pt x="14969" y="857"/>
                    <a:pt x="14797" y="777"/>
                  </a:cubicBezTo>
                  <a:cubicBezTo>
                    <a:pt x="14625" y="697"/>
                    <a:pt x="14470" y="644"/>
                    <a:pt x="14457" y="658"/>
                  </a:cubicBezTo>
                  <a:cubicBezTo>
                    <a:pt x="14444" y="671"/>
                    <a:pt x="14382" y="653"/>
                    <a:pt x="14317" y="618"/>
                  </a:cubicBezTo>
                  <a:cubicBezTo>
                    <a:pt x="14122" y="513"/>
                    <a:pt x="13768" y="387"/>
                    <a:pt x="13737" y="418"/>
                  </a:cubicBezTo>
                  <a:cubicBezTo>
                    <a:pt x="13721" y="434"/>
                    <a:pt x="13671" y="426"/>
                    <a:pt x="13637" y="398"/>
                  </a:cubicBezTo>
                  <a:cubicBezTo>
                    <a:pt x="13604" y="370"/>
                    <a:pt x="13577" y="363"/>
                    <a:pt x="13577" y="378"/>
                  </a:cubicBezTo>
                  <a:cubicBezTo>
                    <a:pt x="13577" y="393"/>
                    <a:pt x="13526" y="385"/>
                    <a:pt x="13457" y="358"/>
                  </a:cubicBezTo>
                  <a:cubicBezTo>
                    <a:pt x="13157" y="242"/>
                    <a:pt x="12371" y="86"/>
                    <a:pt x="12157" y="99"/>
                  </a:cubicBezTo>
                  <a:cubicBezTo>
                    <a:pt x="12095" y="103"/>
                    <a:pt x="11893" y="88"/>
                    <a:pt x="11698" y="59"/>
                  </a:cubicBezTo>
                  <a:cubicBezTo>
                    <a:pt x="11260" y="-6"/>
                    <a:pt x="10287" y="-24"/>
                    <a:pt x="9858" y="39"/>
                  </a:cubicBezTo>
                  <a:close/>
                </a:path>
              </a:pathLst>
            </a:custGeom>
            <a:noFill/>
            <a:ln>
              <a:noFill/>
            </a:ln>
          </p:spPr>
        </p:pic>
      </p:grpSp>
      <p:sp>
        <p:nvSpPr>
          <p:cNvPr id="838" name="Google Shape;83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descr="Image" id="843" name="Google Shape;843;p75"/>
          <p:cNvPicPr preferRelativeResize="0"/>
          <p:nvPr/>
        </p:nvPicPr>
        <p:blipFill rotWithShape="1">
          <a:blip r:embed="rId3">
            <a:alphaModFix amt="97390"/>
          </a:blip>
          <a:srcRect b="0" l="0" r="0" t="0"/>
          <a:stretch/>
        </p:blipFill>
        <p:spPr>
          <a:xfrm>
            <a:off x="386736" y="3516942"/>
            <a:ext cx="3486147" cy="1559901"/>
          </a:xfrm>
          <a:prstGeom prst="rect">
            <a:avLst/>
          </a:prstGeom>
          <a:noFill/>
          <a:ln>
            <a:noFill/>
          </a:ln>
          <a:effectLst>
            <a:outerShdw blurRad="63500" rotWithShape="0" dir="5400000" dist="25400">
              <a:srgbClr val="000000">
                <a:alpha val="49800"/>
              </a:srgbClr>
            </a:outerShdw>
          </a:effectLst>
        </p:spPr>
      </p:pic>
      <p:graphicFrame>
        <p:nvGraphicFramePr>
          <p:cNvPr id="844" name="Google Shape;844;p75"/>
          <p:cNvGraphicFramePr/>
          <p:nvPr/>
        </p:nvGraphicFramePr>
        <p:xfrm>
          <a:off x="459706" y="817727"/>
          <a:ext cx="3000000" cy="3000000"/>
        </p:xfrm>
        <a:graphic>
          <a:graphicData uri="http://schemas.openxmlformats.org/drawingml/2006/table">
            <a:tbl>
              <a:tblPr bandRow="1" firstCol="1" firstRow="1">
                <a:noFill/>
                <a:tableStyleId>{4324E68B-04E2-42EA-9000-DCB903048BE4}</a:tableStyleId>
              </a:tblPr>
              <a:tblGrid>
                <a:gridCol w="1504700"/>
                <a:gridCol w="1504700"/>
                <a:gridCol w="1504700"/>
              </a:tblGrid>
              <a:tr h="406325">
                <a:tc>
                  <a:txBody>
                    <a:bodyPr/>
                    <a:lstStyle/>
                    <a:p>
                      <a:pPr indent="0" lvl="0" marL="0" marR="0" rtl="0" algn="ctr">
                        <a:lnSpc>
                          <a:spcPct val="100000"/>
                        </a:lnSpc>
                        <a:spcBef>
                          <a:spcPts val="0"/>
                        </a:spcBef>
                        <a:spcAft>
                          <a:spcPts val="0"/>
                        </a:spcAft>
                        <a:buClr>
                          <a:schemeClr val="dk1"/>
                        </a:buClr>
                        <a:buSzPts val="1400"/>
                        <a:buFont typeface="Helvetica Neue"/>
                        <a:buNone/>
                      </a:pPr>
                      <a:r>
                        <a:t/>
                      </a:r>
                      <a:endParaRPr sz="1400" u="none" cap="none" strike="noStrike">
                        <a:latin typeface="Helvetica Neue"/>
                        <a:ea typeface="Helvetica Neue"/>
                        <a:cs typeface="Helvetica Neue"/>
                        <a:sym typeface="Helvetica Neue"/>
                      </a:endParaRPr>
                    </a:p>
                  </a:txBody>
                  <a:tcPr marT="26800" marB="26800" marR="35725" marL="35725" anchor="ctr">
                    <a:solidFill>
                      <a:srgbClr val="0365C0"/>
                    </a:solidFill>
                  </a:tcPr>
                </a:tc>
                <a:tc>
                  <a:txBody>
                    <a:bodyPr/>
                    <a:lstStyle/>
                    <a:p>
                      <a:pPr indent="0" lvl="0" marL="0" marR="0" rtl="0" algn="ctr">
                        <a:lnSpc>
                          <a:spcPct val="100000"/>
                        </a:lnSpc>
                        <a:spcBef>
                          <a:spcPts val="0"/>
                        </a:spcBef>
                        <a:spcAft>
                          <a:spcPts val="0"/>
                        </a:spcAft>
                        <a:buClr>
                          <a:srgbClr val="FFFFFF"/>
                        </a:buClr>
                        <a:buSzPts val="1400"/>
                        <a:buFont typeface="Helvetica Neue"/>
                        <a:buNone/>
                      </a:pPr>
                      <a:r>
                        <a:rPr lang="en"/>
                        <a:t>Hombre</a:t>
                      </a:r>
                      <a:endParaRPr sz="700"/>
                    </a:p>
                  </a:txBody>
                  <a:tcPr marT="26800" marB="26800" marR="35725" marL="35725" anchor="ctr">
                    <a:solidFill>
                      <a:srgbClr val="0365C0"/>
                    </a:solidFill>
                  </a:tcPr>
                </a:tc>
                <a:tc>
                  <a:txBody>
                    <a:bodyPr/>
                    <a:lstStyle/>
                    <a:p>
                      <a:pPr indent="0" lvl="0" marL="0" marR="0" rtl="0" algn="ctr">
                        <a:lnSpc>
                          <a:spcPct val="100000"/>
                        </a:lnSpc>
                        <a:spcBef>
                          <a:spcPts val="0"/>
                        </a:spcBef>
                        <a:spcAft>
                          <a:spcPts val="0"/>
                        </a:spcAft>
                        <a:buClr>
                          <a:srgbClr val="FFFFFF"/>
                        </a:buClr>
                        <a:buSzPts val="1400"/>
                        <a:buFont typeface="Helvetica Neue"/>
                        <a:buNone/>
                      </a:pPr>
                      <a:r>
                        <a:rPr lang="en"/>
                        <a:t>Mujer</a:t>
                      </a:r>
                      <a:endParaRPr sz="700"/>
                    </a:p>
                  </a:txBody>
                  <a:tcPr marT="26800" marB="26800" marR="35725" marL="35725" anchor="ctr">
                    <a:solidFill>
                      <a:srgbClr val="0365C0"/>
                    </a:solidFill>
                  </a:tcPr>
                </a:tc>
              </a:tr>
              <a:tr h="406325">
                <a:tc>
                  <a:txBody>
                    <a:bodyPr/>
                    <a:lstStyle/>
                    <a:p>
                      <a:pPr indent="0" lvl="0" marL="0" marR="0" rtl="0" algn="ctr">
                        <a:lnSpc>
                          <a:spcPct val="100000"/>
                        </a:lnSpc>
                        <a:spcBef>
                          <a:spcPts val="0"/>
                        </a:spcBef>
                        <a:spcAft>
                          <a:spcPts val="0"/>
                        </a:spcAft>
                        <a:buClr>
                          <a:srgbClr val="FFFFFF"/>
                        </a:buClr>
                        <a:buSzPts val="1400"/>
                        <a:buFont typeface="Helvetica Neue"/>
                        <a:buNone/>
                      </a:pPr>
                      <a:r>
                        <a:rPr lang="en"/>
                        <a:t>Enfermos</a:t>
                      </a:r>
                      <a:endParaRPr sz="700"/>
                    </a:p>
                  </a:txBody>
                  <a:tcPr marT="26800" marB="26800" marR="35725" marL="35725" anchor="ctr">
                    <a:solidFill>
                      <a:srgbClr val="398CCE"/>
                    </a:solidFill>
                  </a:tcP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200</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100</a:t>
                      </a:r>
                      <a:endParaRPr sz="700"/>
                    </a:p>
                  </a:txBody>
                  <a:tcPr marT="26800" marB="26800" marR="35725" marL="35725" anchor="ctr"/>
                </a:tc>
              </a:tr>
              <a:tr h="406325">
                <a:tc>
                  <a:txBody>
                    <a:bodyPr/>
                    <a:lstStyle/>
                    <a:p>
                      <a:pPr indent="0" lvl="0" marL="0" marR="0" rtl="0" algn="ctr">
                        <a:lnSpc>
                          <a:spcPct val="100000"/>
                        </a:lnSpc>
                        <a:spcBef>
                          <a:spcPts val="0"/>
                        </a:spcBef>
                        <a:spcAft>
                          <a:spcPts val="0"/>
                        </a:spcAft>
                        <a:buClr>
                          <a:srgbClr val="FFFFFF"/>
                        </a:buClr>
                        <a:buSzPts val="1400"/>
                        <a:buFont typeface="Helvetica Neue"/>
                        <a:buNone/>
                      </a:pPr>
                      <a:r>
                        <a:rPr lang="en"/>
                        <a:t>Sanos</a:t>
                      </a:r>
                      <a:endParaRPr sz="700"/>
                    </a:p>
                  </a:txBody>
                  <a:tcPr marT="26800" marB="26800" marR="35725" marL="35725" anchor="ctr">
                    <a:solidFill>
                      <a:srgbClr val="398CCE"/>
                    </a:solidFill>
                  </a:tcP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300</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400</a:t>
                      </a:r>
                      <a:endParaRPr sz="700"/>
                    </a:p>
                  </a:txBody>
                  <a:tcPr marT="26800" marB="26800" marR="35725" marL="35725" anchor="ctr"/>
                </a:tc>
              </a:tr>
            </a:tbl>
          </a:graphicData>
        </a:graphic>
      </p:graphicFrame>
      <p:sp>
        <p:nvSpPr>
          <p:cNvPr id="845" name="Google Shape;845;p75"/>
          <p:cNvSpPr txBox="1"/>
          <p:nvPr/>
        </p:nvSpPr>
        <p:spPr>
          <a:xfrm>
            <a:off x="1429950" y="3547525"/>
            <a:ext cx="2287500" cy="420300"/>
          </a:xfrm>
          <a:prstGeom prst="rect">
            <a:avLst/>
          </a:prstGeom>
          <a:solidFill>
            <a:srgbClr val="0433FF">
              <a:alpha val="71760"/>
            </a:srgbClr>
          </a:solid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FFFFFF"/>
              </a:buClr>
              <a:buSzPts val="2300"/>
              <a:buFont typeface="Saira"/>
              <a:buNone/>
            </a:pPr>
            <a:r>
              <a:rPr b="0" i="0" lang="en" sz="2300" u="none" cap="none" strike="noStrike">
                <a:solidFill>
                  <a:srgbClr val="FFFFFF"/>
                </a:solidFill>
                <a:latin typeface="Saira"/>
                <a:ea typeface="Saira"/>
                <a:cs typeface="Saira"/>
                <a:sym typeface="Saira"/>
              </a:rPr>
              <a:t>1000 </a:t>
            </a:r>
            <a:r>
              <a:rPr lang="en" sz="2300">
                <a:solidFill>
                  <a:srgbClr val="FFFFFF"/>
                </a:solidFill>
                <a:latin typeface="Saira"/>
                <a:ea typeface="Saira"/>
                <a:cs typeface="Saira"/>
                <a:sym typeface="Saira"/>
              </a:rPr>
              <a:t>personas</a:t>
            </a:r>
            <a:endParaRPr sz="900"/>
          </a:p>
        </p:txBody>
      </p:sp>
      <p:sp>
        <p:nvSpPr>
          <p:cNvPr id="846" name="Google Shape;846;p75"/>
          <p:cNvSpPr txBox="1"/>
          <p:nvPr/>
        </p:nvSpPr>
        <p:spPr>
          <a:xfrm>
            <a:off x="381991" y="2992448"/>
            <a:ext cx="1583700" cy="4353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Thin"/>
              <a:buNone/>
            </a:pPr>
            <a:r>
              <a:rPr i="1" lang="en" sz="2300" u="none" cap="none" strike="noStrike">
                <a:solidFill>
                  <a:srgbClr val="0433FF"/>
                </a:solidFill>
                <a:latin typeface="Encode Sans"/>
                <a:ea typeface="Encode Sans"/>
                <a:cs typeface="Encode Sans"/>
                <a:sym typeface="Encode Sans"/>
              </a:rPr>
              <a:t>P</a:t>
            </a:r>
            <a:r>
              <a:rPr i="0" lang="en" sz="2300" u="none" cap="none" strike="noStrike">
                <a:solidFill>
                  <a:srgbClr val="0433FF"/>
                </a:solidFill>
                <a:latin typeface="Encode Sans"/>
                <a:ea typeface="Encode Sans"/>
                <a:cs typeface="Encode Sans"/>
                <a:sym typeface="Encode Sans"/>
              </a:rPr>
              <a:t>(</a:t>
            </a:r>
            <a:r>
              <a:rPr lang="en" sz="2300">
                <a:solidFill>
                  <a:srgbClr val="0433FF"/>
                </a:solidFill>
                <a:latin typeface="Encode Sans"/>
                <a:ea typeface="Encode Sans"/>
                <a:cs typeface="Encode Sans"/>
                <a:sym typeface="Encode Sans"/>
              </a:rPr>
              <a:t>H,E</a:t>
            </a:r>
            <a:r>
              <a:rPr i="0" lang="en" sz="2300" u="none" cap="none" strike="noStrike">
                <a:solidFill>
                  <a:srgbClr val="0433FF"/>
                </a:solidFill>
                <a:latin typeface="Encode Sans"/>
                <a:ea typeface="Encode Sans"/>
                <a:cs typeface="Encode Sans"/>
                <a:sym typeface="Encode Sans"/>
              </a:rPr>
              <a:t>) =</a:t>
            </a:r>
            <a:endParaRPr sz="900">
              <a:latin typeface="Encode Sans"/>
              <a:ea typeface="Encode Sans"/>
              <a:cs typeface="Encode Sans"/>
              <a:sym typeface="Encode Sans"/>
            </a:endParaRPr>
          </a:p>
        </p:txBody>
      </p:sp>
      <p:sp>
        <p:nvSpPr>
          <p:cNvPr id="847" name="Google Shape;847;p75"/>
          <p:cNvSpPr txBox="1"/>
          <p:nvPr/>
        </p:nvSpPr>
        <p:spPr>
          <a:xfrm>
            <a:off x="3234626" y="3004175"/>
            <a:ext cx="4062300" cy="404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b="0" i="0" lang="en" sz="2200" u="none" cap="none" strike="noStrike">
                <a:solidFill>
                  <a:srgbClr val="000000"/>
                </a:solidFill>
                <a:latin typeface="Saira"/>
                <a:ea typeface="Saira"/>
                <a:cs typeface="Saira"/>
                <a:sym typeface="Saira"/>
              </a:rPr>
              <a:t>(</a:t>
            </a:r>
            <a:r>
              <a:rPr lang="en" sz="2200">
                <a:latin typeface="Saira"/>
                <a:ea typeface="Saira"/>
                <a:cs typeface="Saira"/>
                <a:sym typeface="Saira"/>
              </a:rPr>
              <a:t>probabilidad conjunta</a:t>
            </a:r>
            <a:r>
              <a:rPr b="0" i="0" lang="en" sz="2200" u="none" cap="none" strike="noStrike">
                <a:solidFill>
                  <a:srgbClr val="000000"/>
                </a:solidFill>
                <a:latin typeface="Saira"/>
                <a:ea typeface="Saira"/>
                <a:cs typeface="Saira"/>
                <a:sym typeface="Saira"/>
              </a:rPr>
              <a:t>)</a:t>
            </a:r>
            <a:endParaRPr sz="900"/>
          </a:p>
        </p:txBody>
      </p:sp>
      <p:sp>
        <p:nvSpPr>
          <p:cNvPr id="848" name="Google Shape;848;p75"/>
          <p:cNvSpPr txBox="1"/>
          <p:nvPr/>
        </p:nvSpPr>
        <p:spPr>
          <a:xfrm>
            <a:off x="1429950" y="2945755"/>
            <a:ext cx="3894000" cy="5415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a:buNone/>
            </a:pPr>
            <a:r>
              <a:rPr b="0" i="0" lang="en" sz="2300" u="none" cap="none" strike="noStrike">
                <a:solidFill>
                  <a:srgbClr val="0433FF"/>
                </a:solidFill>
                <a:latin typeface="Saira"/>
                <a:ea typeface="Saira"/>
                <a:cs typeface="Saira"/>
                <a:sym typeface="Saira"/>
              </a:rPr>
              <a:t>200/1000 = 0.2</a:t>
            </a:r>
            <a:endParaRPr sz="900"/>
          </a:p>
        </p:txBody>
      </p:sp>
      <p:sp>
        <p:nvSpPr>
          <p:cNvPr id="849" name="Google Shape;849;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0" name="Google Shape;850;p75"/>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Un ejemplo detallado: enfermedad en mujeres y hombres</a:t>
            </a:r>
            <a:endParaRPr sz="2300"/>
          </a:p>
        </p:txBody>
      </p:sp>
      <p:sp>
        <p:nvSpPr>
          <p:cNvPr id="851" name="Google Shape;851;p75"/>
          <p:cNvSpPr txBox="1"/>
          <p:nvPr/>
        </p:nvSpPr>
        <p:spPr>
          <a:xfrm>
            <a:off x="316650" y="2072900"/>
            <a:ext cx="451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100">
                <a:solidFill>
                  <a:srgbClr val="0433FF"/>
                </a:solidFill>
                <a:latin typeface="Encode Sans"/>
                <a:ea typeface="Encode Sans"/>
                <a:cs typeface="Encode Sans"/>
                <a:sym typeface="Encode Sans"/>
              </a:rPr>
              <a:t>P</a:t>
            </a:r>
            <a:r>
              <a:rPr lang="en" sz="2100">
                <a:solidFill>
                  <a:srgbClr val="0433FF"/>
                </a:solidFill>
                <a:latin typeface="Encode Sans"/>
                <a:ea typeface="Encode Sans"/>
                <a:cs typeface="Encode Sans"/>
                <a:sym typeface="Encode Sans"/>
              </a:rPr>
              <a:t>(X,Y) , X = [H,M], Y = [E, S]</a:t>
            </a:r>
            <a:endParaRPr>
              <a:solidFill>
                <a:srgbClr val="0433FF"/>
              </a:solidFill>
              <a:latin typeface="Encode Sans"/>
              <a:ea typeface="Encode Sans"/>
              <a:cs typeface="Encode Sans"/>
              <a:sym typeface="Encode Sans"/>
            </a:endParaRPr>
          </a:p>
        </p:txBody>
      </p:sp>
      <p:sp>
        <p:nvSpPr>
          <p:cNvPr id="852" name="Google Shape;852;p75"/>
          <p:cNvSpPr txBox="1"/>
          <p:nvPr/>
        </p:nvSpPr>
        <p:spPr>
          <a:xfrm>
            <a:off x="-31475" y="2569575"/>
            <a:ext cx="7830300" cy="404700"/>
          </a:xfrm>
          <a:prstGeom prst="rect">
            <a:avLst/>
          </a:prstGeom>
          <a:solidFill>
            <a:srgbClr val="FFFFFF"/>
          </a:solid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lang="en" sz="2200">
                <a:latin typeface="Encode Sans"/>
                <a:ea typeface="Encode Sans"/>
                <a:cs typeface="Encode Sans"/>
                <a:sym typeface="Encode Sans"/>
              </a:rPr>
              <a:t>La frecuencia nos da (una estimación de) la  probabilidad</a:t>
            </a:r>
            <a:endParaRPr sz="900">
              <a:latin typeface="Encode Sans"/>
              <a:ea typeface="Encode Sans"/>
              <a:cs typeface="Encode Sans"/>
              <a:sym typeface="Encode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6"/>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Un ejemplo detallado: enfermedad en mujeres y hombres</a:t>
            </a:r>
            <a:endParaRPr sz="2300"/>
          </a:p>
        </p:txBody>
      </p:sp>
      <p:pic>
        <p:nvPicPr>
          <p:cNvPr descr="Image" id="858" name="Google Shape;858;p76"/>
          <p:cNvPicPr preferRelativeResize="0"/>
          <p:nvPr/>
        </p:nvPicPr>
        <p:blipFill rotWithShape="1">
          <a:blip r:embed="rId3">
            <a:alphaModFix amt="97390"/>
          </a:blip>
          <a:srcRect b="0" l="0" r="0" t="0"/>
          <a:stretch/>
        </p:blipFill>
        <p:spPr>
          <a:xfrm>
            <a:off x="386736" y="3516942"/>
            <a:ext cx="3486147" cy="1559901"/>
          </a:xfrm>
          <a:prstGeom prst="rect">
            <a:avLst/>
          </a:prstGeom>
          <a:noFill/>
          <a:ln>
            <a:noFill/>
          </a:ln>
          <a:effectLst>
            <a:outerShdw blurRad="63500" rotWithShape="0" dir="5400000" dist="25400">
              <a:srgbClr val="000000">
                <a:alpha val="49800"/>
              </a:srgbClr>
            </a:outerShdw>
          </a:effectLst>
        </p:spPr>
      </p:pic>
      <p:graphicFrame>
        <p:nvGraphicFramePr>
          <p:cNvPr id="859" name="Google Shape;859;p76"/>
          <p:cNvGraphicFramePr/>
          <p:nvPr/>
        </p:nvGraphicFramePr>
        <p:xfrm>
          <a:off x="459706" y="817727"/>
          <a:ext cx="3000000" cy="3000000"/>
        </p:xfrm>
        <a:graphic>
          <a:graphicData uri="http://schemas.openxmlformats.org/drawingml/2006/table">
            <a:tbl>
              <a:tblPr bandRow="1" firstCol="1" firstRow="1">
                <a:noFill/>
                <a:tableStyleId>{4324E68B-04E2-42EA-9000-DCB903048BE4}</a:tableStyleId>
              </a:tblPr>
              <a:tblGrid>
                <a:gridCol w="1504700"/>
                <a:gridCol w="1504700"/>
                <a:gridCol w="1504700"/>
              </a:tblGrid>
              <a:tr h="406325">
                <a:tc>
                  <a:txBody>
                    <a:bodyPr/>
                    <a:lstStyle/>
                    <a:p>
                      <a:pPr indent="0" lvl="0" marL="0" marR="0" rtl="0" algn="ctr">
                        <a:lnSpc>
                          <a:spcPct val="100000"/>
                        </a:lnSpc>
                        <a:spcBef>
                          <a:spcPts val="0"/>
                        </a:spcBef>
                        <a:spcAft>
                          <a:spcPts val="0"/>
                        </a:spcAft>
                        <a:buClr>
                          <a:schemeClr val="dk1"/>
                        </a:buClr>
                        <a:buSzPts val="1400"/>
                        <a:buFont typeface="Helvetica Neue"/>
                        <a:buNone/>
                      </a:pPr>
                      <a:r>
                        <a:t/>
                      </a:r>
                      <a:endParaRPr sz="1400" u="none" cap="none" strike="noStrike">
                        <a:latin typeface="Helvetica Neue"/>
                        <a:ea typeface="Helvetica Neue"/>
                        <a:cs typeface="Helvetica Neue"/>
                        <a:sym typeface="Helvetica Neue"/>
                      </a:endParaRPr>
                    </a:p>
                  </a:txBody>
                  <a:tcPr marT="26800" marB="26800" marR="35725" marL="35725" anchor="ctr">
                    <a:solidFill>
                      <a:srgbClr val="0365C0"/>
                    </a:solidFill>
                  </a:tcPr>
                </a:tc>
                <a:tc>
                  <a:txBody>
                    <a:bodyPr/>
                    <a:lstStyle/>
                    <a:p>
                      <a:pPr indent="0" lvl="0" marL="0" marR="0" rtl="0" algn="ctr">
                        <a:lnSpc>
                          <a:spcPct val="100000"/>
                        </a:lnSpc>
                        <a:spcBef>
                          <a:spcPts val="0"/>
                        </a:spcBef>
                        <a:spcAft>
                          <a:spcPts val="0"/>
                        </a:spcAft>
                        <a:buClr>
                          <a:srgbClr val="FFFFFF"/>
                        </a:buClr>
                        <a:buSzPts val="1400"/>
                        <a:buFont typeface="Helvetica Neue"/>
                        <a:buNone/>
                      </a:pPr>
                      <a:r>
                        <a:rPr lang="en"/>
                        <a:t>Hombre</a:t>
                      </a:r>
                      <a:endParaRPr sz="700"/>
                    </a:p>
                  </a:txBody>
                  <a:tcPr marT="26800" marB="26800" marR="35725" marL="35725" anchor="ctr">
                    <a:solidFill>
                      <a:srgbClr val="0365C0"/>
                    </a:solidFill>
                  </a:tcPr>
                </a:tc>
                <a:tc>
                  <a:txBody>
                    <a:bodyPr/>
                    <a:lstStyle/>
                    <a:p>
                      <a:pPr indent="0" lvl="0" marL="0" marR="0" rtl="0" algn="ctr">
                        <a:lnSpc>
                          <a:spcPct val="100000"/>
                        </a:lnSpc>
                        <a:spcBef>
                          <a:spcPts val="0"/>
                        </a:spcBef>
                        <a:spcAft>
                          <a:spcPts val="0"/>
                        </a:spcAft>
                        <a:buClr>
                          <a:srgbClr val="FFFFFF"/>
                        </a:buClr>
                        <a:buSzPts val="1400"/>
                        <a:buFont typeface="Helvetica Neue"/>
                        <a:buNone/>
                      </a:pPr>
                      <a:r>
                        <a:rPr lang="en"/>
                        <a:t>Mujer</a:t>
                      </a:r>
                      <a:endParaRPr sz="700"/>
                    </a:p>
                  </a:txBody>
                  <a:tcPr marT="26800" marB="26800" marR="35725" marL="35725" anchor="ctr">
                    <a:solidFill>
                      <a:srgbClr val="0365C0"/>
                    </a:solidFill>
                  </a:tcPr>
                </a:tc>
              </a:tr>
              <a:tr h="406325">
                <a:tc>
                  <a:txBody>
                    <a:bodyPr/>
                    <a:lstStyle/>
                    <a:p>
                      <a:pPr indent="0" lvl="0" marL="0" marR="0" rtl="0" algn="ctr">
                        <a:lnSpc>
                          <a:spcPct val="100000"/>
                        </a:lnSpc>
                        <a:spcBef>
                          <a:spcPts val="0"/>
                        </a:spcBef>
                        <a:spcAft>
                          <a:spcPts val="0"/>
                        </a:spcAft>
                        <a:buClr>
                          <a:srgbClr val="FFFFFF"/>
                        </a:buClr>
                        <a:buSzPts val="1400"/>
                        <a:buFont typeface="Helvetica Neue"/>
                        <a:buNone/>
                      </a:pPr>
                      <a:r>
                        <a:rPr lang="en"/>
                        <a:t>Enfermos</a:t>
                      </a:r>
                      <a:endParaRPr sz="700"/>
                    </a:p>
                  </a:txBody>
                  <a:tcPr marT="26800" marB="26800" marR="35725" marL="35725" anchor="ctr">
                    <a:solidFill>
                      <a:srgbClr val="398CCE"/>
                    </a:solidFill>
                  </a:tcP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200</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100</a:t>
                      </a:r>
                      <a:endParaRPr sz="700"/>
                    </a:p>
                  </a:txBody>
                  <a:tcPr marT="26800" marB="26800" marR="35725" marL="35725" anchor="ctr"/>
                </a:tc>
              </a:tr>
              <a:tr h="406325">
                <a:tc>
                  <a:txBody>
                    <a:bodyPr/>
                    <a:lstStyle/>
                    <a:p>
                      <a:pPr indent="0" lvl="0" marL="0" marR="0" rtl="0" algn="ctr">
                        <a:lnSpc>
                          <a:spcPct val="100000"/>
                        </a:lnSpc>
                        <a:spcBef>
                          <a:spcPts val="0"/>
                        </a:spcBef>
                        <a:spcAft>
                          <a:spcPts val="0"/>
                        </a:spcAft>
                        <a:buClr>
                          <a:srgbClr val="FFFFFF"/>
                        </a:buClr>
                        <a:buSzPts val="1400"/>
                        <a:buFont typeface="Helvetica Neue"/>
                        <a:buNone/>
                      </a:pPr>
                      <a:r>
                        <a:rPr lang="en"/>
                        <a:t>Sanos</a:t>
                      </a:r>
                      <a:endParaRPr sz="700"/>
                    </a:p>
                  </a:txBody>
                  <a:tcPr marT="26800" marB="26800" marR="35725" marL="35725" anchor="ctr">
                    <a:solidFill>
                      <a:srgbClr val="398CCE"/>
                    </a:solidFill>
                  </a:tcP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300</a:t>
                      </a:r>
                      <a:endParaRPr sz="700"/>
                    </a:p>
                  </a:txBody>
                  <a:tcPr marT="26800" marB="26800" marR="35725" marL="35725" anchor="ctr"/>
                </a:tc>
                <a:tc>
                  <a:txBody>
                    <a:bodyPr/>
                    <a:lstStyle/>
                    <a:p>
                      <a:pPr indent="0" lvl="0" marL="0" marR="0" rtl="0" algn="ctr">
                        <a:lnSpc>
                          <a:spcPct val="100000"/>
                        </a:lnSpc>
                        <a:spcBef>
                          <a:spcPts val="0"/>
                        </a:spcBef>
                        <a:spcAft>
                          <a:spcPts val="0"/>
                        </a:spcAft>
                        <a:buClr>
                          <a:schemeClr val="dk1"/>
                        </a:buClr>
                        <a:buSzPts val="1400"/>
                        <a:buFont typeface="Helvetica Neue Light"/>
                        <a:buNone/>
                      </a:pPr>
                      <a:r>
                        <a:rPr lang="en" sz="1400" u="none" cap="none" strike="noStrike">
                          <a:latin typeface="Helvetica Neue Light"/>
                          <a:ea typeface="Helvetica Neue Light"/>
                          <a:cs typeface="Helvetica Neue Light"/>
                          <a:sym typeface="Helvetica Neue Light"/>
                        </a:rPr>
                        <a:t>400</a:t>
                      </a:r>
                      <a:endParaRPr sz="700"/>
                    </a:p>
                  </a:txBody>
                  <a:tcPr marT="26800" marB="26800" marR="35725" marL="35725" anchor="ctr"/>
                </a:tc>
              </a:tr>
            </a:tbl>
          </a:graphicData>
        </a:graphic>
      </p:graphicFrame>
      <p:sp>
        <p:nvSpPr>
          <p:cNvPr id="860" name="Google Shape;860;p76"/>
          <p:cNvSpPr txBox="1"/>
          <p:nvPr/>
        </p:nvSpPr>
        <p:spPr>
          <a:xfrm>
            <a:off x="6289981" y="1130482"/>
            <a:ext cx="2629500" cy="5688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a:buNone/>
            </a:pPr>
            <a:r>
              <a:rPr b="0" i="0" lang="en" sz="2300" u="none" cap="none" strike="noStrike">
                <a:solidFill>
                  <a:srgbClr val="0433FF"/>
                </a:solidFill>
                <a:latin typeface="Saira"/>
                <a:ea typeface="Saira"/>
                <a:cs typeface="Saira"/>
                <a:sym typeface="Saira"/>
              </a:rPr>
              <a:t>300/1000 = 0.3</a:t>
            </a:r>
            <a:endParaRPr sz="900"/>
          </a:p>
        </p:txBody>
      </p:sp>
      <p:sp>
        <p:nvSpPr>
          <p:cNvPr id="861" name="Google Shape;861;p76"/>
          <p:cNvSpPr txBox="1"/>
          <p:nvPr/>
        </p:nvSpPr>
        <p:spPr>
          <a:xfrm>
            <a:off x="5158082" y="1605461"/>
            <a:ext cx="1351800" cy="415200"/>
          </a:xfrm>
          <a:prstGeom prst="rect">
            <a:avLst/>
          </a:prstGeom>
          <a:noFill/>
          <a:ln>
            <a:noFill/>
          </a:ln>
        </p:spPr>
        <p:txBody>
          <a:bodyPr anchorCtr="0" anchor="ctr" bIns="32750" lIns="32750" spcFirstLastPara="1" rIns="32750" wrap="square" tIns="32750">
            <a:normAutofit/>
          </a:bodyPr>
          <a:lstStyle/>
          <a:p>
            <a:pPr indent="-285750" lvl="0" marL="279400" marR="0" rtl="0" algn="l">
              <a:lnSpc>
                <a:spcPct val="100000"/>
              </a:lnSpc>
              <a:spcBef>
                <a:spcPts val="0"/>
              </a:spcBef>
              <a:spcAft>
                <a:spcPts val="0"/>
              </a:spcAft>
              <a:buClr>
                <a:srgbClr val="0433FF"/>
              </a:buClr>
              <a:buSzPts val="1700"/>
              <a:buFont typeface="Saira Thin"/>
              <a:buChar char="•"/>
            </a:pPr>
            <a:r>
              <a:rPr b="0" i="1" lang="en" sz="2200" u="none" cap="none" strike="noStrike">
                <a:solidFill>
                  <a:srgbClr val="0433FF"/>
                </a:solidFill>
                <a:latin typeface="Saira Thin"/>
                <a:ea typeface="Saira Thin"/>
                <a:cs typeface="Saira Thin"/>
                <a:sym typeface="Saira Thin"/>
              </a:rPr>
              <a:t>P</a:t>
            </a:r>
            <a:r>
              <a:rPr b="0" i="0" lang="en" sz="2200" u="none" cap="none" strike="noStrike">
                <a:solidFill>
                  <a:srgbClr val="0433FF"/>
                </a:solidFill>
                <a:latin typeface="Saira"/>
                <a:ea typeface="Saira"/>
                <a:cs typeface="Saira"/>
                <a:sym typeface="Saira"/>
              </a:rPr>
              <a:t>(</a:t>
            </a:r>
            <a:r>
              <a:rPr lang="en" sz="2200">
                <a:solidFill>
                  <a:srgbClr val="0433FF"/>
                </a:solidFill>
                <a:latin typeface="Saira"/>
                <a:ea typeface="Saira"/>
                <a:cs typeface="Saira"/>
                <a:sym typeface="Saira"/>
              </a:rPr>
              <a:t>H</a:t>
            </a:r>
            <a:r>
              <a:rPr b="0" i="0" lang="en" sz="2200" u="none" cap="none" strike="noStrike">
                <a:solidFill>
                  <a:srgbClr val="0433FF"/>
                </a:solidFill>
                <a:latin typeface="Saira"/>
                <a:ea typeface="Saira"/>
                <a:cs typeface="Saira"/>
                <a:sym typeface="Saira"/>
              </a:rPr>
              <a:t>) =</a:t>
            </a:r>
            <a:endParaRPr sz="900"/>
          </a:p>
        </p:txBody>
      </p:sp>
      <p:sp>
        <p:nvSpPr>
          <p:cNvPr id="862" name="Google Shape;862;p76"/>
          <p:cNvSpPr txBox="1"/>
          <p:nvPr/>
        </p:nvSpPr>
        <p:spPr>
          <a:xfrm>
            <a:off x="5172992" y="1135274"/>
            <a:ext cx="1955400" cy="541500"/>
          </a:xfrm>
          <a:prstGeom prst="rect">
            <a:avLst/>
          </a:prstGeom>
          <a:noFill/>
          <a:ln>
            <a:noFill/>
          </a:ln>
        </p:spPr>
        <p:txBody>
          <a:bodyPr anchorCtr="0" anchor="ctr" bIns="32750" lIns="32750" spcFirstLastPara="1" rIns="32750" wrap="square" tIns="32750">
            <a:normAutofit/>
          </a:bodyPr>
          <a:lstStyle/>
          <a:p>
            <a:pPr indent="-285750" lvl="0" marL="292100" marR="0" rtl="0" algn="l">
              <a:lnSpc>
                <a:spcPct val="100000"/>
              </a:lnSpc>
              <a:spcBef>
                <a:spcPts val="0"/>
              </a:spcBef>
              <a:spcAft>
                <a:spcPts val="0"/>
              </a:spcAft>
              <a:buClr>
                <a:srgbClr val="0433FF"/>
              </a:buClr>
              <a:buSzPts val="1700"/>
              <a:buFont typeface="Saira Thin"/>
              <a:buChar char="•"/>
            </a:pPr>
            <a:r>
              <a:rPr b="0" i="1" lang="en" sz="2300" u="none" cap="none" strike="noStrike">
                <a:solidFill>
                  <a:srgbClr val="0433FF"/>
                </a:solidFill>
                <a:latin typeface="Saira Thin"/>
                <a:ea typeface="Saira Thin"/>
                <a:cs typeface="Saira Thin"/>
                <a:sym typeface="Saira Thin"/>
              </a:rPr>
              <a:t>P</a:t>
            </a:r>
            <a:r>
              <a:rPr b="0" i="0" lang="en" sz="2300" u="none" cap="none" strike="noStrike">
                <a:solidFill>
                  <a:srgbClr val="0433FF"/>
                </a:solidFill>
                <a:latin typeface="Saira"/>
                <a:ea typeface="Saira"/>
                <a:cs typeface="Saira"/>
                <a:sym typeface="Saira"/>
              </a:rPr>
              <a:t>(</a:t>
            </a:r>
            <a:r>
              <a:rPr lang="en" sz="2300">
                <a:solidFill>
                  <a:srgbClr val="0433FF"/>
                </a:solidFill>
                <a:latin typeface="Saira"/>
                <a:ea typeface="Saira"/>
                <a:cs typeface="Saira"/>
                <a:sym typeface="Saira"/>
              </a:rPr>
              <a:t>E</a:t>
            </a:r>
            <a:r>
              <a:rPr b="0" i="0" lang="en" sz="2300" u="none" cap="none" strike="noStrike">
                <a:solidFill>
                  <a:srgbClr val="0433FF"/>
                </a:solidFill>
                <a:latin typeface="Saira"/>
                <a:ea typeface="Saira"/>
                <a:cs typeface="Saira"/>
                <a:sym typeface="Saira"/>
              </a:rPr>
              <a:t>) =</a:t>
            </a:r>
            <a:endParaRPr sz="900"/>
          </a:p>
        </p:txBody>
      </p:sp>
      <p:sp>
        <p:nvSpPr>
          <p:cNvPr id="863" name="Google Shape;863;p76"/>
          <p:cNvSpPr txBox="1"/>
          <p:nvPr/>
        </p:nvSpPr>
        <p:spPr>
          <a:xfrm>
            <a:off x="5446175" y="746225"/>
            <a:ext cx="3406500" cy="404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lang="en" sz="2200">
                <a:latin typeface="Encode Sans"/>
                <a:ea typeface="Encode Sans"/>
                <a:cs typeface="Encode Sans"/>
                <a:sym typeface="Encode Sans"/>
              </a:rPr>
              <a:t>Probabilidades marginales</a:t>
            </a:r>
            <a:endParaRPr sz="2200">
              <a:latin typeface="Encode Sans"/>
              <a:ea typeface="Encode Sans"/>
              <a:cs typeface="Encode Sans"/>
              <a:sym typeface="Encode Sans"/>
            </a:endParaRPr>
          </a:p>
        </p:txBody>
      </p:sp>
      <p:sp>
        <p:nvSpPr>
          <p:cNvPr id="864" name="Google Shape;864;p76"/>
          <p:cNvSpPr txBox="1"/>
          <p:nvPr/>
        </p:nvSpPr>
        <p:spPr>
          <a:xfrm>
            <a:off x="6466823" y="2466504"/>
            <a:ext cx="2629500" cy="5688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a:buNone/>
            </a:pPr>
            <a:r>
              <a:rPr b="0" i="0" lang="en" sz="2300" u="none" cap="none" strike="noStrike">
                <a:solidFill>
                  <a:srgbClr val="0433FF"/>
                </a:solidFill>
                <a:latin typeface="Saira"/>
                <a:ea typeface="Saira"/>
                <a:cs typeface="Saira"/>
                <a:sym typeface="Saira"/>
              </a:rPr>
              <a:t>200/500 = 0.4</a:t>
            </a:r>
            <a:endParaRPr sz="900"/>
          </a:p>
        </p:txBody>
      </p:sp>
      <p:sp>
        <p:nvSpPr>
          <p:cNvPr id="865" name="Google Shape;865;p76"/>
          <p:cNvSpPr txBox="1"/>
          <p:nvPr/>
        </p:nvSpPr>
        <p:spPr>
          <a:xfrm>
            <a:off x="4934306" y="2471296"/>
            <a:ext cx="1955400" cy="541500"/>
          </a:xfrm>
          <a:prstGeom prst="rect">
            <a:avLst/>
          </a:prstGeom>
          <a:noFill/>
          <a:ln>
            <a:noFill/>
          </a:ln>
        </p:spPr>
        <p:txBody>
          <a:bodyPr anchorCtr="0" anchor="ctr" bIns="32750" lIns="32750" spcFirstLastPara="1" rIns="32750" wrap="square" tIns="32750">
            <a:normAutofit/>
          </a:bodyPr>
          <a:lstStyle/>
          <a:p>
            <a:pPr indent="-285750" lvl="0" marL="292100" marR="0" rtl="0" algn="l">
              <a:lnSpc>
                <a:spcPct val="100000"/>
              </a:lnSpc>
              <a:spcBef>
                <a:spcPts val="0"/>
              </a:spcBef>
              <a:spcAft>
                <a:spcPts val="0"/>
              </a:spcAft>
              <a:buClr>
                <a:srgbClr val="0433FF"/>
              </a:buClr>
              <a:buSzPts val="1700"/>
              <a:buFont typeface="Saira Thin"/>
              <a:buChar char="•"/>
            </a:pPr>
            <a:r>
              <a:rPr b="0" i="1" lang="en" sz="2300" u="none" cap="none" strike="noStrike">
                <a:solidFill>
                  <a:srgbClr val="0433FF"/>
                </a:solidFill>
                <a:latin typeface="Saira Thin"/>
                <a:ea typeface="Saira Thin"/>
                <a:cs typeface="Saira Thin"/>
                <a:sym typeface="Saira Thin"/>
              </a:rPr>
              <a:t>P</a:t>
            </a:r>
            <a:r>
              <a:rPr b="0" i="0" lang="en" sz="2300" u="none" cap="none" strike="noStrike">
                <a:solidFill>
                  <a:srgbClr val="0433FF"/>
                </a:solidFill>
                <a:latin typeface="Saira"/>
                <a:ea typeface="Saira"/>
                <a:cs typeface="Saira"/>
                <a:sym typeface="Saira"/>
              </a:rPr>
              <a:t>(</a:t>
            </a:r>
            <a:r>
              <a:rPr lang="en" sz="2300">
                <a:solidFill>
                  <a:srgbClr val="0433FF"/>
                </a:solidFill>
                <a:latin typeface="Saira"/>
                <a:ea typeface="Saira"/>
                <a:cs typeface="Saira"/>
                <a:sym typeface="Saira"/>
              </a:rPr>
              <a:t>E</a:t>
            </a:r>
            <a:r>
              <a:rPr b="0" i="0" lang="en" sz="2300" u="none" cap="none" strike="noStrike">
                <a:solidFill>
                  <a:srgbClr val="0433FF"/>
                </a:solidFill>
                <a:latin typeface="Saira"/>
                <a:ea typeface="Saira"/>
                <a:cs typeface="Saira"/>
                <a:sym typeface="Saira"/>
              </a:rPr>
              <a:t>|</a:t>
            </a:r>
            <a:r>
              <a:rPr lang="en" sz="2300">
                <a:solidFill>
                  <a:srgbClr val="0433FF"/>
                </a:solidFill>
                <a:latin typeface="Saira"/>
                <a:ea typeface="Saira"/>
                <a:cs typeface="Saira"/>
                <a:sym typeface="Saira"/>
              </a:rPr>
              <a:t>H</a:t>
            </a:r>
            <a:r>
              <a:rPr b="0" i="0" lang="en" sz="2300" u="none" cap="none" strike="noStrike">
                <a:solidFill>
                  <a:srgbClr val="0433FF"/>
                </a:solidFill>
                <a:latin typeface="Saira"/>
                <a:ea typeface="Saira"/>
                <a:cs typeface="Saira"/>
                <a:sym typeface="Saira"/>
              </a:rPr>
              <a:t>) =</a:t>
            </a:r>
            <a:endParaRPr sz="900"/>
          </a:p>
        </p:txBody>
      </p:sp>
      <p:sp>
        <p:nvSpPr>
          <p:cNvPr id="866" name="Google Shape;866;p76"/>
          <p:cNvSpPr txBox="1"/>
          <p:nvPr/>
        </p:nvSpPr>
        <p:spPr>
          <a:xfrm>
            <a:off x="5448324" y="2124953"/>
            <a:ext cx="3249300" cy="404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lang="en" sz="2200">
                <a:latin typeface="Encode Sans"/>
                <a:ea typeface="Encode Sans"/>
                <a:cs typeface="Encode Sans"/>
                <a:sym typeface="Encode Sans"/>
              </a:rPr>
              <a:t>Probabilidad condicional</a:t>
            </a:r>
            <a:endParaRPr sz="900">
              <a:latin typeface="Encode Sans"/>
              <a:ea typeface="Encode Sans"/>
              <a:cs typeface="Encode Sans"/>
              <a:sym typeface="Encode Sans"/>
            </a:endParaRPr>
          </a:p>
        </p:txBody>
      </p:sp>
      <p:sp>
        <p:nvSpPr>
          <p:cNvPr id="867" name="Google Shape;867;p76"/>
          <p:cNvSpPr txBox="1"/>
          <p:nvPr/>
        </p:nvSpPr>
        <p:spPr>
          <a:xfrm>
            <a:off x="5100553" y="4440402"/>
            <a:ext cx="3828300" cy="681900"/>
          </a:xfrm>
          <a:prstGeom prst="rect">
            <a:avLst/>
          </a:prstGeom>
          <a:solidFill>
            <a:srgbClr val="FFFFFF"/>
          </a:solid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b="0" i="0" lang="en" sz="2000" u="none" cap="none" strike="noStrike">
                <a:solidFill>
                  <a:srgbClr val="000000"/>
                </a:solidFill>
                <a:latin typeface="Saira"/>
                <a:ea typeface="Saira"/>
                <a:cs typeface="Saira"/>
                <a:sym typeface="Saira"/>
              </a:rPr>
              <a:t>(</a:t>
            </a:r>
            <a:r>
              <a:rPr lang="en" sz="2000">
                <a:latin typeface="Saira"/>
                <a:ea typeface="Saira"/>
                <a:cs typeface="Saira"/>
                <a:sym typeface="Saira"/>
              </a:rPr>
              <a:t>Se extiende fácilmente a distribuciones de probabilidad</a:t>
            </a:r>
            <a:r>
              <a:rPr b="0" i="0" lang="en" sz="2000" u="none" cap="none" strike="noStrike">
                <a:solidFill>
                  <a:srgbClr val="000000"/>
                </a:solidFill>
                <a:latin typeface="Saira"/>
                <a:ea typeface="Saira"/>
                <a:cs typeface="Saira"/>
                <a:sym typeface="Saira"/>
              </a:rPr>
              <a:t>!)</a:t>
            </a:r>
            <a:endParaRPr sz="2000"/>
          </a:p>
        </p:txBody>
      </p:sp>
      <p:sp>
        <p:nvSpPr>
          <p:cNvPr id="868" name="Google Shape;868;p76"/>
          <p:cNvSpPr txBox="1"/>
          <p:nvPr/>
        </p:nvSpPr>
        <p:spPr>
          <a:xfrm>
            <a:off x="6369191" y="1536764"/>
            <a:ext cx="2629500" cy="5688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200"/>
              <a:buFont typeface="Saira"/>
              <a:buNone/>
            </a:pPr>
            <a:r>
              <a:rPr b="0" i="0" lang="en" sz="2200" u="none" cap="none" strike="noStrike">
                <a:solidFill>
                  <a:srgbClr val="0433FF"/>
                </a:solidFill>
                <a:latin typeface="Saira"/>
                <a:ea typeface="Saira"/>
                <a:cs typeface="Saira"/>
                <a:sym typeface="Saira"/>
              </a:rPr>
              <a:t>500/1000 = 0.5</a:t>
            </a:r>
            <a:endParaRPr sz="900"/>
          </a:p>
        </p:txBody>
      </p:sp>
      <p:sp>
        <p:nvSpPr>
          <p:cNvPr id="869" name="Google Shape;869;p76"/>
          <p:cNvSpPr txBox="1"/>
          <p:nvPr/>
        </p:nvSpPr>
        <p:spPr>
          <a:xfrm>
            <a:off x="5435252" y="2946283"/>
            <a:ext cx="2486400" cy="4047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2200"/>
              <a:buFont typeface="Saira"/>
              <a:buNone/>
            </a:pPr>
            <a:r>
              <a:rPr lang="en" sz="2200">
                <a:latin typeface="Encode Sans"/>
                <a:ea typeface="Encode Sans"/>
                <a:cs typeface="Encode Sans"/>
                <a:sym typeface="Encode Sans"/>
              </a:rPr>
              <a:t>Aplicando la regla</a:t>
            </a:r>
            <a:endParaRPr sz="900">
              <a:latin typeface="Encode Sans"/>
              <a:ea typeface="Encode Sans"/>
              <a:cs typeface="Encode Sans"/>
              <a:sym typeface="Encode Sans"/>
            </a:endParaRPr>
          </a:p>
        </p:txBody>
      </p:sp>
      <p:sp>
        <p:nvSpPr>
          <p:cNvPr id="870" name="Google Shape;870;p76"/>
          <p:cNvSpPr txBox="1"/>
          <p:nvPr/>
        </p:nvSpPr>
        <p:spPr>
          <a:xfrm>
            <a:off x="6388021" y="3953364"/>
            <a:ext cx="2629500" cy="5688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a:buNone/>
            </a:pPr>
            <a:r>
              <a:rPr b="0" i="0" lang="en" sz="2300" u="none" cap="none" strike="noStrike">
                <a:solidFill>
                  <a:srgbClr val="0433FF"/>
                </a:solidFill>
                <a:latin typeface="Saira"/>
                <a:ea typeface="Saira"/>
                <a:cs typeface="Saira"/>
                <a:sym typeface="Saira"/>
              </a:rPr>
              <a:t>= 0.2/0.5 = 0.4</a:t>
            </a:r>
            <a:endParaRPr sz="900"/>
          </a:p>
        </p:txBody>
      </p:sp>
      <p:sp>
        <p:nvSpPr>
          <p:cNvPr id="871" name="Google Shape;871;p76"/>
          <p:cNvSpPr txBox="1"/>
          <p:nvPr/>
        </p:nvSpPr>
        <p:spPr>
          <a:xfrm>
            <a:off x="1429950" y="3547525"/>
            <a:ext cx="2287500" cy="420300"/>
          </a:xfrm>
          <a:prstGeom prst="rect">
            <a:avLst/>
          </a:prstGeom>
          <a:solidFill>
            <a:srgbClr val="0433FF">
              <a:alpha val="71760"/>
            </a:srgbClr>
          </a:solid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FFFFFF"/>
              </a:buClr>
              <a:buSzPts val="2300"/>
              <a:buFont typeface="Saira"/>
              <a:buNone/>
            </a:pPr>
            <a:r>
              <a:rPr b="0" i="0" lang="en" sz="2300" u="none" cap="none" strike="noStrike">
                <a:solidFill>
                  <a:srgbClr val="FFFFFF"/>
                </a:solidFill>
                <a:latin typeface="Saira"/>
                <a:ea typeface="Saira"/>
                <a:cs typeface="Saira"/>
                <a:sym typeface="Saira"/>
              </a:rPr>
              <a:t>1000 </a:t>
            </a:r>
            <a:r>
              <a:rPr lang="en" sz="2300">
                <a:solidFill>
                  <a:srgbClr val="FFFFFF"/>
                </a:solidFill>
                <a:latin typeface="Saira"/>
                <a:ea typeface="Saira"/>
                <a:cs typeface="Saira"/>
                <a:sym typeface="Saira"/>
              </a:rPr>
              <a:t>personas</a:t>
            </a:r>
            <a:endParaRPr sz="900"/>
          </a:p>
        </p:txBody>
      </p:sp>
      <p:sp>
        <p:nvSpPr>
          <p:cNvPr id="872" name="Google Shape;872;p76"/>
          <p:cNvSpPr txBox="1"/>
          <p:nvPr/>
        </p:nvSpPr>
        <p:spPr>
          <a:xfrm>
            <a:off x="1429950" y="2945755"/>
            <a:ext cx="3894000" cy="5415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a:buNone/>
            </a:pPr>
            <a:r>
              <a:rPr b="0" i="0" lang="en" sz="2300" u="none" cap="none" strike="noStrike">
                <a:solidFill>
                  <a:srgbClr val="0433FF"/>
                </a:solidFill>
                <a:latin typeface="Saira"/>
                <a:ea typeface="Saira"/>
                <a:cs typeface="Saira"/>
                <a:sym typeface="Saira"/>
              </a:rPr>
              <a:t>200/1000 = 0.2</a:t>
            </a:r>
            <a:endParaRPr sz="900"/>
          </a:p>
        </p:txBody>
      </p:sp>
      <p:sp>
        <p:nvSpPr>
          <p:cNvPr id="873" name="Google Shape;873;p76"/>
          <p:cNvSpPr txBox="1"/>
          <p:nvPr/>
        </p:nvSpPr>
        <p:spPr>
          <a:xfrm>
            <a:off x="316650" y="2072900"/>
            <a:ext cx="4514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100">
                <a:solidFill>
                  <a:srgbClr val="0433FF"/>
                </a:solidFill>
                <a:latin typeface="Encode Sans"/>
                <a:ea typeface="Encode Sans"/>
                <a:cs typeface="Encode Sans"/>
                <a:sym typeface="Encode Sans"/>
              </a:rPr>
              <a:t>P</a:t>
            </a:r>
            <a:r>
              <a:rPr lang="en" sz="2100">
                <a:solidFill>
                  <a:srgbClr val="0433FF"/>
                </a:solidFill>
                <a:latin typeface="Encode Sans"/>
                <a:ea typeface="Encode Sans"/>
                <a:cs typeface="Encode Sans"/>
                <a:sym typeface="Encode Sans"/>
              </a:rPr>
              <a:t>(X,Y) , X = [H,M], Y = [E, S]</a:t>
            </a:r>
            <a:endParaRPr>
              <a:solidFill>
                <a:srgbClr val="0433FF"/>
              </a:solidFill>
              <a:latin typeface="Encode Sans"/>
              <a:ea typeface="Encode Sans"/>
              <a:cs typeface="Encode Sans"/>
              <a:sym typeface="Encode Sans"/>
            </a:endParaRPr>
          </a:p>
        </p:txBody>
      </p:sp>
      <p:sp>
        <p:nvSpPr>
          <p:cNvPr id="874" name="Google Shape;874;p76"/>
          <p:cNvSpPr txBox="1"/>
          <p:nvPr/>
        </p:nvSpPr>
        <p:spPr>
          <a:xfrm>
            <a:off x="381991" y="2992448"/>
            <a:ext cx="1583700" cy="435300"/>
          </a:xfrm>
          <a:prstGeom prst="rect">
            <a:avLst/>
          </a:prstGeom>
          <a:noFill/>
          <a:ln>
            <a:noFill/>
          </a:ln>
        </p:spPr>
        <p:txBody>
          <a:bodyPr anchorCtr="0" anchor="ctr" bIns="32750" lIns="32750" spcFirstLastPara="1" rIns="32750" wrap="square" tIns="32750">
            <a:normAutofit/>
          </a:bodyPr>
          <a:lstStyle/>
          <a:p>
            <a:pPr indent="0" lvl="0" marL="0" marR="0" rtl="0" algn="l">
              <a:lnSpc>
                <a:spcPct val="100000"/>
              </a:lnSpc>
              <a:spcBef>
                <a:spcPts val="0"/>
              </a:spcBef>
              <a:spcAft>
                <a:spcPts val="0"/>
              </a:spcAft>
              <a:buClr>
                <a:srgbClr val="0433FF"/>
              </a:buClr>
              <a:buSzPts val="2300"/>
              <a:buFont typeface="Saira Thin"/>
              <a:buNone/>
            </a:pPr>
            <a:r>
              <a:rPr i="1" lang="en" sz="2300" u="none" cap="none" strike="noStrike">
                <a:solidFill>
                  <a:srgbClr val="0433FF"/>
                </a:solidFill>
                <a:latin typeface="Encode Sans"/>
                <a:ea typeface="Encode Sans"/>
                <a:cs typeface="Encode Sans"/>
                <a:sym typeface="Encode Sans"/>
              </a:rPr>
              <a:t>P</a:t>
            </a:r>
            <a:r>
              <a:rPr i="0" lang="en" sz="2300" u="none" cap="none" strike="noStrike">
                <a:solidFill>
                  <a:srgbClr val="0433FF"/>
                </a:solidFill>
                <a:latin typeface="Encode Sans"/>
                <a:ea typeface="Encode Sans"/>
                <a:cs typeface="Encode Sans"/>
                <a:sym typeface="Encode Sans"/>
              </a:rPr>
              <a:t>(</a:t>
            </a:r>
            <a:r>
              <a:rPr lang="en" sz="2300">
                <a:solidFill>
                  <a:srgbClr val="0433FF"/>
                </a:solidFill>
                <a:latin typeface="Encode Sans"/>
                <a:ea typeface="Encode Sans"/>
                <a:cs typeface="Encode Sans"/>
                <a:sym typeface="Encode Sans"/>
              </a:rPr>
              <a:t>H,E</a:t>
            </a:r>
            <a:r>
              <a:rPr i="0" lang="en" sz="2300" u="none" cap="none" strike="noStrike">
                <a:solidFill>
                  <a:srgbClr val="0433FF"/>
                </a:solidFill>
                <a:latin typeface="Encode Sans"/>
                <a:ea typeface="Encode Sans"/>
                <a:cs typeface="Encode Sans"/>
                <a:sym typeface="Encode Sans"/>
              </a:rPr>
              <a:t>) =</a:t>
            </a:r>
            <a:endParaRPr sz="900">
              <a:latin typeface="Encode Sans"/>
              <a:ea typeface="Encode Sans"/>
              <a:cs typeface="Encode Sans"/>
              <a:sym typeface="Encode Sans"/>
            </a:endParaRPr>
          </a:p>
        </p:txBody>
      </p:sp>
      <p:sp>
        <p:nvSpPr>
          <p:cNvPr id="875" name="Google Shape;875;p76"/>
          <p:cNvSpPr txBox="1"/>
          <p:nvPr/>
        </p:nvSpPr>
        <p:spPr>
          <a:xfrm>
            <a:off x="331450" y="2590138"/>
            <a:ext cx="4770600" cy="404700"/>
          </a:xfrm>
          <a:prstGeom prst="rect">
            <a:avLst/>
          </a:prstGeom>
          <a:solidFill>
            <a:srgbClr val="FFFFFF"/>
          </a:solid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2200"/>
              <a:buFont typeface="Saira"/>
              <a:buNone/>
            </a:pPr>
            <a:r>
              <a:rPr lang="en" sz="2200">
                <a:latin typeface="Encode Sans"/>
                <a:ea typeface="Encode Sans"/>
                <a:cs typeface="Encode Sans"/>
                <a:sym typeface="Encode Sans"/>
              </a:rPr>
              <a:t>La frecuencia nos da la probabilidad</a:t>
            </a:r>
            <a:endParaRPr sz="900">
              <a:latin typeface="Encode Sans"/>
              <a:ea typeface="Encode Sans"/>
              <a:cs typeface="Encode Sans"/>
              <a:sym typeface="Encode Sans"/>
            </a:endParaRPr>
          </a:p>
        </p:txBody>
      </p:sp>
      <p:pic>
        <p:nvPicPr>
          <p:cNvPr id="876" name="Google Shape;876;p76"/>
          <p:cNvPicPr preferRelativeResize="0"/>
          <p:nvPr/>
        </p:nvPicPr>
        <p:blipFill>
          <a:blip r:embed="rId4">
            <a:alphaModFix/>
          </a:blip>
          <a:stretch>
            <a:fillRect/>
          </a:stretch>
        </p:blipFill>
        <p:spPr>
          <a:xfrm>
            <a:off x="5592425" y="3384500"/>
            <a:ext cx="2315275" cy="681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464100" y="834050"/>
            <a:ext cx="8203200" cy="37347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1200"/>
              </a:spcBef>
              <a:spcAft>
                <a:spcPts val="0"/>
              </a:spcAft>
              <a:buNone/>
            </a:pPr>
            <a:r>
              <a:rPr b="1" lang="en" sz="1400">
                <a:latin typeface="Encode Sans"/>
                <a:ea typeface="Encode Sans"/>
                <a:cs typeface="Encode Sans"/>
                <a:sym typeface="Encode Sans"/>
              </a:rPr>
              <a:t>Motivación:</a:t>
            </a:r>
            <a:endParaRPr b="1" sz="1400">
              <a:latin typeface="Encode Sans"/>
              <a:ea typeface="Encode Sans"/>
              <a:cs typeface="Encode Sans"/>
              <a:sym typeface="Encode Sans"/>
            </a:endParaRPr>
          </a:p>
          <a:p>
            <a:pPr indent="-184150" lvl="0" marL="177800" rtl="0" algn="l">
              <a:lnSpc>
                <a:spcPct val="100000"/>
              </a:lnSpc>
              <a:spcBef>
                <a:spcPts val="1200"/>
              </a:spcBef>
              <a:spcAft>
                <a:spcPts val="0"/>
              </a:spcAft>
              <a:buClr>
                <a:srgbClr val="000000"/>
              </a:buClr>
              <a:buSzPts val="1100"/>
              <a:buFont typeface="Saira"/>
              <a:buChar char="●"/>
            </a:pPr>
            <a:r>
              <a:rPr lang="en" sz="1400"/>
              <a:t>La IA se ocupa esencialmente de los datos: aprender de los datos, predecir a partir de los datos, generar nuevos datos, etc.</a:t>
            </a:r>
            <a:endParaRPr sz="1400"/>
          </a:p>
          <a:p>
            <a:pPr indent="-184150" lvl="0" marL="177800" rtl="0" algn="l">
              <a:lnSpc>
                <a:spcPct val="100000"/>
              </a:lnSpc>
              <a:spcBef>
                <a:spcPts val="1200"/>
              </a:spcBef>
              <a:spcAft>
                <a:spcPts val="0"/>
              </a:spcAft>
              <a:buClr>
                <a:srgbClr val="000000"/>
              </a:buClr>
              <a:buSzPts val="1100"/>
              <a:buFont typeface="Saira"/>
              <a:buChar char="●"/>
            </a:pPr>
            <a:r>
              <a:rPr lang="en" sz="1400"/>
              <a:t>Modelo: descripción matemática de los datos (fundamentales o no)</a:t>
            </a:r>
            <a:endParaRPr sz="1400"/>
          </a:p>
          <a:p>
            <a:pPr indent="-184150" lvl="0" marL="177800" rtl="0" algn="l">
              <a:lnSpc>
                <a:spcPct val="100000"/>
              </a:lnSpc>
              <a:spcBef>
                <a:spcPts val="1200"/>
              </a:spcBef>
              <a:spcAft>
                <a:spcPts val="0"/>
              </a:spcAft>
              <a:buClr>
                <a:srgbClr val="000000"/>
              </a:buClr>
              <a:buSzPts val="1100"/>
              <a:buFont typeface="Saira"/>
              <a:buChar char="●"/>
            </a:pPr>
            <a:r>
              <a:rPr lang="en" sz="1400"/>
              <a:t>Conceptos/operaciones matemáticas fundamentales:</a:t>
            </a:r>
            <a:endParaRPr sz="1400"/>
          </a:p>
          <a:p>
            <a:pPr indent="-298450" lvl="1" marL="914400" rtl="0" algn="l">
              <a:lnSpc>
                <a:spcPct val="100000"/>
              </a:lnSpc>
              <a:spcBef>
                <a:spcPts val="1200"/>
              </a:spcBef>
              <a:spcAft>
                <a:spcPts val="0"/>
              </a:spcAft>
              <a:buClr>
                <a:srgbClr val="000000"/>
              </a:buClr>
              <a:buSzPts val="1100"/>
              <a:buFont typeface="Saira"/>
              <a:buChar char="○"/>
            </a:pPr>
            <a:r>
              <a:rPr lang="en" sz="1400"/>
              <a:t>Funciones continuas (cálculo)</a:t>
            </a:r>
            <a:endParaRPr sz="1400"/>
          </a:p>
          <a:p>
            <a:pPr indent="-298450" lvl="1" marL="914400" rtl="0" algn="l">
              <a:lnSpc>
                <a:spcPct val="100000"/>
              </a:lnSpc>
              <a:spcBef>
                <a:spcPts val="1200"/>
              </a:spcBef>
              <a:spcAft>
                <a:spcPts val="0"/>
              </a:spcAft>
              <a:buClr>
                <a:srgbClr val="000000"/>
              </a:buClr>
              <a:buSzPts val="1100"/>
              <a:buFont typeface="Saira"/>
              <a:buChar char="○"/>
            </a:pPr>
            <a:r>
              <a:rPr lang="en"/>
              <a:t>Álgebra lineal (matrices, etc.)</a:t>
            </a:r>
            <a:endParaRPr/>
          </a:p>
          <a:p>
            <a:pPr indent="-298450" lvl="1" marL="914400" rtl="0" algn="l">
              <a:lnSpc>
                <a:spcPct val="100000"/>
              </a:lnSpc>
              <a:spcBef>
                <a:spcPts val="1200"/>
              </a:spcBef>
              <a:spcAft>
                <a:spcPts val="0"/>
              </a:spcAft>
              <a:buClr>
                <a:srgbClr val="000000"/>
              </a:buClr>
              <a:buSzPts val="1100"/>
              <a:buFont typeface="Saira"/>
              <a:buChar char="○"/>
            </a:pPr>
            <a:r>
              <a:rPr lang="en" sz="1400"/>
              <a:t>Probabilidad </a:t>
            </a:r>
            <a:endParaRPr sz="1400"/>
          </a:p>
          <a:p>
            <a:pPr indent="-184150" lvl="0" marL="177800" rtl="0" algn="l">
              <a:lnSpc>
                <a:spcPct val="100000"/>
              </a:lnSpc>
              <a:spcBef>
                <a:spcPts val="1200"/>
              </a:spcBef>
              <a:spcAft>
                <a:spcPts val="0"/>
              </a:spcAft>
              <a:buClr>
                <a:srgbClr val="000000"/>
              </a:buClr>
              <a:buSzPts val="1100"/>
              <a:buFont typeface="Saira"/>
              <a:buChar char="●"/>
            </a:pPr>
            <a:r>
              <a:rPr lang="en" sz="1400"/>
              <a:t>Estas nociones son importantes para comprender la ciencia de datos en general y el aprendizaje automático</a:t>
            </a:r>
            <a:endParaRPr sz="1400"/>
          </a:p>
        </p:txBody>
      </p:sp>
      <p:sp>
        <p:nvSpPr>
          <p:cNvPr id="140" name="Google Shape;140;p23"/>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Datos y modelos</a:t>
            </a:r>
            <a:endParaRPr sz="900"/>
          </a:p>
        </p:txBody>
      </p:sp>
      <p:sp>
        <p:nvSpPr>
          <p:cNvPr id="141" name="Google Shape;14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77"/>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Estadística bayesiana</a:t>
            </a:r>
            <a:endParaRPr sz="900"/>
          </a:p>
        </p:txBody>
      </p:sp>
      <p:pic>
        <p:nvPicPr>
          <p:cNvPr descr="Bayes.jpg" id="882" name="Google Shape;882;p77"/>
          <p:cNvPicPr preferRelativeResize="0"/>
          <p:nvPr/>
        </p:nvPicPr>
        <p:blipFill rotWithShape="1">
          <a:blip r:embed="rId3">
            <a:alphaModFix/>
          </a:blip>
          <a:srcRect b="0" l="0" r="0" t="0"/>
          <a:stretch/>
        </p:blipFill>
        <p:spPr>
          <a:xfrm>
            <a:off x="7691049" y="-1"/>
            <a:ext cx="1452950" cy="1692762"/>
          </a:xfrm>
          <a:prstGeom prst="rect">
            <a:avLst/>
          </a:prstGeom>
          <a:noFill/>
          <a:ln>
            <a:noFill/>
          </a:ln>
        </p:spPr>
      </p:pic>
      <p:pic>
        <p:nvPicPr>
          <p:cNvPr descr="Image" id="883" name="Google Shape;883;p77"/>
          <p:cNvPicPr preferRelativeResize="0"/>
          <p:nvPr/>
        </p:nvPicPr>
        <p:blipFill rotWithShape="1">
          <a:blip r:embed="rId4">
            <a:alphaModFix/>
          </a:blip>
          <a:srcRect b="0" l="0" r="0" t="0"/>
          <a:stretch/>
        </p:blipFill>
        <p:spPr>
          <a:xfrm>
            <a:off x="1101748" y="3708975"/>
            <a:ext cx="2605123" cy="231706"/>
          </a:xfrm>
          <a:prstGeom prst="rect">
            <a:avLst/>
          </a:prstGeom>
          <a:noFill/>
          <a:ln>
            <a:noFill/>
          </a:ln>
        </p:spPr>
      </p:pic>
      <p:pic>
        <p:nvPicPr>
          <p:cNvPr descr="Image" id="884" name="Google Shape;884;p77"/>
          <p:cNvPicPr preferRelativeResize="0"/>
          <p:nvPr/>
        </p:nvPicPr>
        <p:blipFill rotWithShape="1">
          <a:blip r:embed="rId5">
            <a:alphaModFix/>
          </a:blip>
          <a:srcRect b="0" l="0" r="0" t="0"/>
          <a:stretch/>
        </p:blipFill>
        <p:spPr>
          <a:xfrm>
            <a:off x="1098331" y="4121751"/>
            <a:ext cx="2605539" cy="231743"/>
          </a:xfrm>
          <a:prstGeom prst="rect">
            <a:avLst/>
          </a:prstGeom>
          <a:noFill/>
          <a:ln>
            <a:noFill/>
          </a:ln>
        </p:spPr>
      </p:pic>
      <p:sp>
        <p:nvSpPr>
          <p:cNvPr id="885" name="Google Shape;885;p77"/>
          <p:cNvSpPr txBox="1"/>
          <p:nvPr>
            <p:ph idx="1" type="body"/>
          </p:nvPr>
        </p:nvSpPr>
        <p:spPr>
          <a:xfrm>
            <a:off x="311700" y="561625"/>
            <a:ext cx="7379400" cy="3150600"/>
          </a:xfrm>
          <a:prstGeom prst="rect">
            <a:avLst/>
          </a:prstGeom>
          <a:noFill/>
          <a:ln>
            <a:noFill/>
          </a:ln>
        </p:spPr>
        <p:txBody>
          <a:bodyPr anchorCtr="0" anchor="ctr" bIns="32750" lIns="32750" spcFirstLastPara="1" rIns="32750" wrap="square" tIns="32750">
            <a:noAutofit/>
          </a:bodyPr>
          <a:lstStyle/>
          <a:p>
            <a:pPr indent="-254000" lvl="0" marL="203200" rtl="0" algn="l">
              <a:lnSpc>
                <a:spcPct val="115000"/>
              </a:lnSpc>
              <a:spcBef>
                <a:spcPts val="0"/>
              </a:spcBef>
              <a:spcAft>
                <a:spcPts val="0"/>
              </a:spcAft>
              <a:buSzPts val="2000"/>
              <a:buChar char="●"/>
            </a:pPr>
            <a:r>
              <a:rPr lang="en" sz="2000"/>
              <a:t>Probabilidad frecuentista: frecuencia con la que ocurren los acontecimientos (¡necesita muchas repeticiones!)</a:t>
            </a:r>
            <a:endParaRPr sz="2000"/>
          </a:p>
          <a:p>
            <a:pPr indent="-254000" lvl="0" marL="203200" rtl="0" algn="l">
              <a:lnSpc>
                <a:spcPct val="115000"/>
              </a:lnSpc>
              <a:spcBef>
                <a:spcPts val="0"/>
              </a:spcBef>
              <a:spcAft>
                <a:spcPts val="0"/>
              </a:spcAft>
              <a:buSzPts val="2000"/>
              <a:buChar char="●"/>
            </a:pPr>
            <a:r>
              <a:rPr lang="en" sz="2000"/>
              <a:t>Probabilidad bayesiana: grado de creencia</a:t>
            </a:r>
            <a:endParaRPr sz="2000"/>
          </a:p>
          <a:p>
            <a:pPr indent="-254000" lvl="0" marL="203200" rtl="0" algn="l">
              <a:lnSpc>
                <a:spcPct val="115000"/>
              </a:lnSpc>
              <a:spcBef>
                <a:spcPts val="0"/>
              </a:spcBef>
              <a:spcAft>
                <a:spcPts val="0"/>
              </a:spcAft>
              <a:buSzPts val="2000"/>
              <a:buChar char="●"/>
            </a:pPr>
            <a:r>
              <a:rPr lang="en" sz="2000"/>
              <a:t>Enfoque potente: inferencia, confianza, uso de información previa, actualizaciones</a:t>
            </a:r>
            <a:endParaRPr sz="2000"/>
          </a:p>
          <a:p>
            <a:pPr indent="-254000" lvl="0" marL="203200" rtl="0" algn="l">
              <a:lnSpc>
                <a:spcPct val="115000"/>
              </a:lnSpc>
              <a:spcBef>
                <a:spcPts val="0"/>
              </a:spcBef>
              <a:spcAft>
                <a:spcPts val="0"/>
              </a:spcAft>
              <a:buSzPts val="2000"/>
              <a:buChar char="●"/>
            </a:pPr>
            <a:r>
              <a:rPr lang="en" sz="2000"/>
              <a:t>Muy utilizado en física y, más recientemente, en IA</a:t>
            </a:r>
            <a:endParaRPr sz="2000"/>
          </a:p>
          <a:p>
            <a:pPr indent="-254000" lvl="0" marL="203200" rtl="0" algn="l">
              <a:lnSpc>
                <a:spcPct val="115000"/>
              </a:lnSpc>
              <a:spcBef>
                <a:spcPts val="0"/>
              </a:spcBef>
              <a:spcAft>
                <a:spcPts val="0"/>
              </a:spcAft>
              <a:buSzPts val="2000"/>
              <a:buChar char="●"/>
            </a:pPr>
            <a:r>
              <a:rPr lang="en" sz="2000"/>
              <a:t>Teorema de Bayes:</a:t>
            </a:r>
            <a:endParaRPr sz="2000"/>
          </a:p>
          <a:p>
            <a:pPr indent="-279400" lvl="1" marL="571500" rtl="0" algn="l">
              <a:lnSpc>
                <a:spcPct val="115000"/>
              </a:lnSpc>
              <a:spcBef>
                <a:spcPts val="0"/>
              </a:spcBef>
              <a:spcAft>
                <a:spcPts val="0"/>
              </a:spcAft>
              <a:buSzPts val="1600"/>
              <a:buChar char="○"/>
            </a:pPr>
            <a:r>
              <a:rPr lang="en" sz="1600"/>
              <a:t>A partir de las probabilidades condicional y marginal</a:t>
            </a:r>
            <a:endParaRPr sz="1600"/>
          </a:p>
        </p:txBody>
      </p:sp>
      <p:pic>
        <p:nvPicPr>
          <p:cNvPr descr="Image" id="886" name="Google Shape;886;p77"/>
          <p:cNvPicPr preferRelativeResize="0"/>
          <p:nvPr/>
        </p:nvPicPr>
        <p:blipFill rotWithShape="1">
          <a:blip r:embed="rId6">
            <a:alphaModFix/>
          </a:blip>
          <a:srcRect b="0" l="0" r="0" t="0"/>
          <a:stretch/>
        </p:blipFill>
        <p:spPr>
          <a:xfrm>
            <a:off x="5186277" y="3776275"/>
            <a:ext cx="2504777" cy="575965"/>
          </a:xfrm>
          <a:prstGeom prst="rect">
            <a:avLst/>
          </a:prstGeom>
          <a:noFill/>
          <a:ln>
            <a:noFill/>
          </a:ln>
        </p:spPr>
      </p:pic>
      <p:grpSp>
        <p:nvGrpSpPr>
          <p:cNvPr id="887" name="Google Shape;887;p77"/>
          <p:cNvGrpSpPr/>
          <p:nvPr/>
        </p:nvGrpSpPr>
        <p:grpSpPr>
          <a:xfrm>
            <a:off x="4912714" y="3528461"/>
            <a:ext cx="2993429" cy="1044687"/>
            <a:chOff x="0" y="0"/>
            <a:chExt cx="5676900" cy="1981200"/>
          </a:xfrm>
        </p:grpSpPr>
        <p:pic>
          <p:nvPicPr>
            <p:cNvPr descr="Image" id="888" name="Google Shape;888;p77"/>
            <p:cNvPicPr preferRelativeResize="0"/>
            <p:nvPr/>
          </p:nvPicPr>
          <p:blipFill rotWithShape="1">
            <a:blip r:embed="rId6">
              <a:alphaModFix/>
            </a:blip>
            <a:srcRect b="0" l="0" r="0" t="0"/>
            <a:stretch/>
          </p:blipFill>
          <p:spPr>
            <a:xfrm>
              <a:off x="495300" y="469900"/>
              <a:ext cx="4749800" cy="1092200"/>
            </a:xfrm>
            <a:prstGeom prst="rect">
              <a:avLst/>
            </a:prstGeom>
            <a:noFill/>
            <a:ln>
              <a:noFill/>
            </a:ln>
          </p:spPr>
        </p:pic>
        <p:pic>
          <p:nvPicPr>
            <p:cNvPr descr="Image" id="889" name="Google Shape;889;p77"/>
            <p:cNvPicPr preferRelativeResize="0"/>
            <p:nvPr/>
          </p:nvPicPr>
          <p:blipFill rotWithShape="1">
            <a:blip r:embed="rId7">
              <a:alphaModFix/>
            </a:blip>
            <a:srcRect b="0" l="0" r="0" t="0"/>
            <a:stretch/>
          </p:blipFill>
          <p:spPr>
            <a:xfrm>
              <a:off x="0" y="0"/>
              <a:ext cx="5676900" cy="1981200"/>
            </a:xfrm>
            <a:prstGeom prst="rect">
              <a:avLst/>
            </a:prstGeom>
            <a:noFill/>
            <a:ln>
              <a:noFill/>
            </a:ln>
          </p:spPr>
        </p:pic>
      </p:grpSp>
      <p:sp>
        <p:nvSpPr>
          <p:cNvPr id="890" name="Google Shape;890;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8"/>
          <p:cNvSpPr txBox="1"/>
          <p:nvPr>
            <p:ph idx="1" type="body"/>
          </p:nvPr>
        </p:nvSpPr>
        <p:spPr>
          <a:xfrm>
            <a:off x="311700" y="834049"/>
            <a:ext cx="8520600" cy="2078700"/>
          </a:xfrm>
          <a:prstGeom prst="rect">
            <a:avLst/>
          </a:prstGeom>
          <a:noFill/>
          <a:ln>
            <a:noFill/>
          </a:ln>
        </p:spPr>
        <p:txBody>
          <a:bodyPr anchorCtr="0" anchor="ctr" bIns="32750" lIns="32750" spcFirstLastPara="1" rIns="32750" wrap="square" tIns="32750">
            <a:normAutofit fontScale="92500" lnSpcReduction="20000"/>
          </a:bodyPr>
          <a:lstStyle/>
          <a:p>
            <a:pPr indent="-221932" lvl="0" marL="228600" rtl="0" algn="l">
              <a:lnSpc>
                <a:spcPct val="100000"/>
              </a:lnSpc>
              <a:spcBef>
                <a:spcPts val="1600"/>
              </a:spcBef>
              <a:spcAft>
                <a:spcPts val="0"/>
              </a:spcAft>
              <a:buSzPct val="73684"/>
              <a:buChar char="●"/>
            </a:pPr>
            <a:r>
              <a:rPr lang="en" sz="1900"/>
              <a:t>La prueba para detectar una enfermedad es sensible en un 90%: tasa de verdaderos positivos (TPR) = 0,9</a:t>
            </a:r>
            <a:endParaRPr sz="1900"/>
          </a:p>
          <a:p>
            <a:pPr indent="-221932" lvl="0" marL="228600" rtl="0" algn="l">
              <a:lnSpc>
                <a:spcPct val="100000"/>
              </a:lnSpc>
              <a:spcBef>
                <a:spcPts val="1600"/>
              </a:spcBef>
              <a:spcAft>
                <a:spcPts val="0"/>
              </a:spcAft>
              <a:buSzPct val="73684"/>
              <a:buChar char="●"/>
            </a:pPr>
            <a:r>
              <a:rPr lang="en" sz="1900"/>
              <a:t>Es específica en un 80%: Tasa de verdaderos negativos (TNR) = 0,8 (FPR = 0,2)</a:t>
            </a:r>
            <a:endParaRPr sz="1900"/>
          </a:p>
          <a:p>
            <a:pPr indent="-221932" lvl="0" marL="228600" rtl="0" algn="l">
              <a:lnSpc>
                <a:spcPct val="100000"/>
              </a:lnSpc>
              <a:spcBef>
                <a:spcPts val="1600"/>
              </a:spcBef>
              <a:spcAft>
                <a:spcPts val="0"/>
              </a:spcAft>
              <a:buSzPct val="73684"/>
              <a:buChar char="●"/>
            </a:pPr>
            <a:r>
              <a:rPr lang="en" sz="1900"/>
              <a:t>Prevalencia (fracción de infectados): 5%</a:t>
            </a:r>
            <a:endParaRPr sz="1900"/>
          </a:p>
          <a:p>
            <a:pPr indent="-221932" lvl="0" marL="228600" rtl="0" algn="l">
              <a:lnSpc>
                <a:spcPct val="100000"/>
              </a:lnSpc>
              <a:spcBef>
                <a:spcPts val="1600"/>
              </a:spcBef>
              <a:spcAft>
                <a:spcPts val="0"/>
              </a:spcAft>
              <a:buSzPct val="73684"/>
              <a:buChar char="●"/>
            </a:pPr>
            <a:r>
              <a:rPr lang="en" sz="1900"/>
              <a:t>Entonces, ¿si doy positivo, significa que hay un 90% de probabilidades de que esté infectado?</a:t>
            </a:r>
            <a:endParaRPr sz="1900"/>
          </a:p>
        </p:txBody>
      </p:sp>
      <p:sp>
        <p:nvSpPr>
          <p:cNvPr id="896" name="Google Shape;896;p78"/>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Ejemplo: ¿Estoy infectado?</a:t>
            </a:r>
            <a:endParaRPr sz="2300"/>
          </a:p>
        </p:txBody>
      </p:sp>
      <p:pic>
        <p:nvPicPr>
          <p:cNvPr descr="Image" id="897" name="Google Shape;897;p78"/>
          <p:cNvPicPr preferRelativeResize="0"/>
          <p:nvPr/>
        </p:nvPicPr>
        <p:blipFill rotWithShape="1">
          <a:blip r:embed="rId3">
            <a:alphaModFix/>
          </a:blip>
          <a:srcRect b="0" l="0" r="0" t="0"/>
          <a:stretch/>
        </p:blipFill>
        <p:spPr>
          <a:xfrm>
            <a:off x="723574" y="4128924"/>
            <a:ext cx="2342852" cy="460200"/>
          </a:xfrm>
          <a:prstGeom prst="rect">
            <a:avLst/>
          </a:prstGeom>
          <a:noFill/>
          <a:ln>
            <a:noFill/>
          </a:ln>
        </p:spPr>
      </p:pic>
      <p:pic>
        <p:nvPicPr>
          <p:cNvPr descr="Image" id="898" name="Google Shape;898;p78"/>
          <p:cNvPicPr preferRelativeResize="0"/>
          <p:nvPr/>
        </p:nvPicPr>
        <p:blipFill rotWithShape="1">
          <a:blip r:embed="rId4">
            <a:alphaModFix/>
          </a:blip>
          <a:srcRect b="0" l="0" r="0" t="0"/>
          <a:stretch/>
        </p:blipFill>
        <p:spPr>
          <a:xfrm>
            <a:off x="3351694" y="4242038"/>
            <a:ext cx="578152" cy="171729"/>
          </a:xfrm>
          <a:prstGeom prst="rect">
            <a:avLst/>
          </a:prstGeom>
          <a:noFill/>
          <a:ln>
            <a:noFill/>
          </a:ln>
        </p:spPr>
      </p:pic>
      <p:sp>
        <p:nvSpPr>
          <p:cNvPr id="899" name="Google Shape;899;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00" name="Google Shape;900;p78"/>
          <p:cNvPicPr preferRelativeResize="0"/>
          <p:nvPr/>
        </p:nvPicPr>
        <p:blipFill>
          <a:blip r:embed="rId5">
            <a:alphaModFix/>
          </a:blip>
          <a:stretch>
            <a:fillRect/>
          </a:stretch>
        </p:blipFill>
        <p:spPr>
          <a:xfrm>
            <a:off x="755750" y="3012781"/>
            <a:ext cx="2342850" cy="260319"/>
          </a:xfrm>
          <a:prstGeom prst="rect">
            <a:avLst/>
          </a:prstGeom>
          <a:noFill/>
          <a:ln>
            <a:noFill/>
          </a:ln>
        </p:spPr>
      </p:pic>
      <p:pic>
        <p:nvPicPr>
          <p:cNvPr id="901" name="Google Shape;901;p78"/>
          <p:cNvPicPr preferRelativeResize="0"/>
          <p:nvPr/>
        </p:nvPicPr>
        <p:blipFill>
          <a:blip r:embed="rId6">
            <a:alphaModFix/>
          </a:blip>
          <a:stretch>
            <a:fillRect/>
          </a:stretch>
        </p:blipFill>
        <p:spPr>
          <a:xfrm>
            <a:off x="3199310" y="2867125"/>
            <a:ext cx="3713865" cy="551625"/>
          </a:xfrm>
          <a:prstGeom prst="rect">
            <a:avLst/>
          </a:prstGeom>
          <a:noFill/>
          <a:ln>
            <a:noFill/>
          </a:ln>
        </p:spPr>
      </p:pic>
      <p:pic>
        <p:nvPicPr>
          <p:cNvPr id="902" name="Google Shape;902;p78"/>
          <p:cNvPicPr preferRelativeResize="0"/>
          <p:nvPr/>
        </p:nvPicPr>
        <p:blipFill>
          <a:blip r:embed="rId7">
            <a:alphaModFix/>
          </a:blip>
          <a:stretch>
            <a:fillRect/>
          </a:stretch>
        </p:blipFill>
        <p:spPr>
          <a:xfrm>
            <a:off x="762000" y="3494950"/>
            <a:ext cx="8012257" cy="551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79"/>
          <p:cNvSpPr txBox="1"/>
          <p:nvPr>
            <p:ph idx="1" type="body"/>
          </p:nvPr>
        </p:nvSpPr>
        <p:spPr>
          <a:xfrm>
            <a:off x="311700" y="834038"/>
            <a:ext cx="8520600" cy="3734700"/>
          </a:xfrm>
          <a:prstGeom prst="rect">
            <a:avLst/>
          </a:prstGeom>
          <a:noFill/>
          <a:ln>
            <a:noFill/>
          </a:ln>
        </p:spPr>
        <p:txBody>
          <a:bodyPr anchorCtr="0" anchor="ctr" bIns="32750" lIns="32750" spcFirstLastPara="1" rIns="32750" wrap="square" tIns="32750">
            <a:normAutofit/>
          </a:bodyPr>
          <a:lstStyle/>
          <a:p>
            <a:pPr indent="-266700" lvl="0" marL="266700" rtl="0" algn="l">
              <a:lnSpc>
                <a:spcPct val="100000"/>
              </a:lnSpc>
              <a:spcBef>
                <a:spcPts val="2400"/>
              </a:spcBef>
              <a:spcAft>
                <a:spcPts val="0"/>
              </a:spcAft>
              <a:buSzPts val="1600"/>
              <a:buChar char="●"/>
            </a:pPr>
            <a:r>
              <a:rPr lang="en" sz="2100"/>
              <a:t>1er hijo fallecido a las 8 semanas (síndrome de muerte súbita del lactante - SMSL)</a:t>
            </a:r>
            <a:endParaRPr sz="2100"/>
          </a:p>
          <a:p>
            <a:pPr indent="-266700" lvl="0" marL="266700" rtl="0" algn="l">
              <a:lnSpc>
                <a:spcPct val="100000"/>
              </a:lnSpc>
              <a:spcBef>
                <a:spcPts val="2400"/>
              </a:spcBef>
              <a:spcAft>
                <a:spcPts val="0"/>
              </a:spcAft>
              <a:buSzPts val="1600"/>
              <a:buChar char="●"/>
            </a:pPr>
            <a:r>
              <a:rPr lang="en" sz="2100"/>
              <a:t>2º hijo fallecido a las 11 semanas</a:t>
            </a:r>
            <a:endParaRPr sz="2100"/>
          </a:p>
          <a:p>
            <a:pPr indent="-266700" lvl="0" marL="266700" rtl="0" algn="l">
              <a:lnSpc>
                <a:spcPct val="100000"/>
              </a:lnSpc>
              <a:spcBef>
                <a:spcPts val="2400"/>
              </a:spcBef>
              <a:spcAft>
                <a:spcPts val="0"/>
              </a:spcAft>
              <a:buSzPts val="1600"/>
              <a:buChar char="●"/>
            </a:pPr>
            <a:r>
              <a:rPr lang="en" sz="2100"/>
              <a:t>Probabilidad de SMSL: 1/8543</a:t>
            </a:r>
            <a:endParaRPr sz="2100"/>
          </a:p>
          <a:p>
            <a:pPr indent="-266700" lvl="0" marL="266700" rtl="0" algn="l">
              <a:lnSpc>
                <a:spcPct val="100000"/>
              </a:lnSpc>
              <a:spcBef>
                <a:spcPts val="2400"/>
              </a:spcBef>
              <a:spcAft>
                <a:spcPts val="0"/>
              </a:spcAft>
              <a:buSzPts val="1600"/>
              <a:buChar char="●"/>
            </a:pPr>
            <a:r>
              <a:rPr lang="en" sz="2100"/>
              <a:t>Probabilidad de 2 fallecimientos ~ 1/73 millones </a:t>
            </a:r>
            <a:endParaRPr sz="2100"/>
          </a:p>
          <a:p>
            <a:pPr indent="-266700" lvl="0" marL="266700" rtl="0" algn="l">
              <a:lnSpc>
                <a:spcPct val="100000"/>
              </a:lnSpc>
              <a:spcBef>
                <a:spcPts val="2400"/>
              </a:spcBef>
              <a:spcAft>
                <a:spcPts val="0"/>
              </a:spcAft>
              <a:buSzPts val="1600"/>
              <a:buChar char="●"/>
            </a:pPr>
            <a:r>
              <a:rPr lang="en" sz="2100"/>
              <a:t>¡Sally fue condenada y encarcelada sólo basándose en estadísticas!</a:t>
            </a:r>
            <a:endParaRPr sz="2100"/>
          </a:p>
        </p:txBody>
      </p:sp>
      <p:sp>
        <p:nvSpPr>
          <p:cNvPr id="908" name="Google Shape;908;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9" name="Google Shape;909;p79"/>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El caso Sally Clark</a:t>
            </a:r>
            <a:endParaRPr sz="2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0"/>
          <p:cNvSpPr txBox="1"/>
          <p:nvPr>
            <p:ph idx="1" type="body"/>
          </p:nvPr>
        </p:nvSpPr>
        <p:spPr>
          <a:xfrm>
            <a:off x="311700" y="834038"/>
            <a:ext cx="8520600" cy="3734700"/>
          </a:xfrm>
          <a:prstGeom prst="rect">
            <a:avLst/>
          </a:prstGeom>
          <a:noFill/>
          <a:ln>
            <a:noFill/>
          </a:ln>
        </p:spPr>
        <p:txBody>
          <a:bodyPr anchorCtr="0" anchor="t" bIns="32750" lIns="32750" spcFirstLastPara="1" rIns="32750" wrap="square" tIns="32750">
            <a:normAutofit/>
          </a:bodyPr>
          <a:lstStyle/>
          <a:p>
            <a:pPr indent="-247650" lvl="0" marL="254000" rtl="0" algn="l">
              <a:lnSpc>
                <a:spcPct val="100000"/>
              </a:lnSpc>
              <a:spcBef>
                <a:spcPts val="1400"/>
              </a:spcBef>
              <a:spcAft>
                <a:spcPts val="0"/>
              </a:spcAft>
              <a:buSzPts val="1500"/>
              <a:buChar char="●"/>
            </a:pPr>
            <a:r>
              <a:rPr lang="en" sz="2000"/>
              <a:t>Error estadístico 1: ¡probabilidades no independientes!</a:t>
            </a:r>
            <a:endParaRPr sz="2000"/>
          </a:p>
          <a:p>
            <a:pPr indent="0" lvl="0" marL="292100" rtl="0" algn="ctr">
              <a:lnSpc>
                <a:spcPct val="100000"/>
              </a:lnSpc>
              <a:spcBef>
                <a:spcPts val="1400"/>
              </a:spcBef>
              <a:spcAft>
                <a:spcPts val="0"/>
              </a:spcAft>
              <a:buNone/>
            </a:pPr>
            <a:r>
              <a:rPr lang="en" sz="2000"/>
              <a:t>P(2 </a:t>
            </a:r>
            <a:r>
              <a:rPr lang="en" sz="2100"/>
              <a:t>SMSL</a:t>
            </a:r>
            <a:r>
              <a:rPr lang="en" sz="2000"/>
              <a:t>) = P(1 </a:t>
            </a:r>
            <a:r>
              <a:rPr lang="en" sz="2100"/>
              <a:t>SMSL</a:t>
            </a:r>
            <a:r>
              <a:rPr lang="en" sz="2000"/>
              <a:t>|1 </a:t>
            </a:r>
            <a:r>
              <a:rPr lang="en" sz="2100"/>
              <a:t>SMSL</a:t>
            </a:r>
            <a:r>
              <a:rPr lang="en" sz="2000"/>
              <a:t>) ≠ P(1 </a:t>
            </a:r>
            <a:r>
              <a:rPr lang="en" sz="2100"/>
              <a:t>SMSL</a:t>
            </a:r>
            <a:r>
              <a:rPr lang="en" sz="2000"/>
              <a:t>) x P(1 </a:t>
            </a:r>
            <a:r>
              <a:rPr lang="en" sz="2100"/>
              <a:t>SMSL</a:t>
            </a:r>
            <a:r>
              <a:rPr lang="en" sz="2000"/>
              <a:t>)</a:t>
            </a:r>
            <a:endParaRPr sz="2000"/>
          </a:p>
          <a:p>
            <a:pPr indent="-247650" lvl="0" marL="254000" rtl="0" algn="l">
              <a:lnSpc>
                <a:spcPct val="100000"/>
              </a:lnSpc>
              <a:spcBef>
                <a:spcPts val="1400"/>
              </a:spcBef>
              <a:spcAft>
                <a:spcPts val="0"/>
              </a:spcAft>
              <a:buSzPts val="1500"/>
              <a:buChar char="●"/>
            </a:pPr>
            <a:r>
              <a:rPr lang="en" sz="2000"/>
              <a:t>Error estadístico 2: lo que importa es P(Culpable|2 Muertes)</a:t>
            </a:r>
            <a:endParaRPr sz="2000"/>
          </a:p>
          <a:p>
            <a:pPr indent="-273050" lvl="1" marL="571500" rtl="0" algn="l">
              <a:lnSpc>
                <a:spcPct val="100000"/>
              </a:lnSpc>
              <a:spcBef>
                <a:spcPts val="1400"/>
              </a:spcBef>
              <a:spcAft>
                <a:spcPts val="0"/>
              </a:spcAft>
              <a:buSzPts val="1500"/>
              <a:buChar char="○"/>
            </a:pPr>
            <a:r>
              <a:rPr lang="en" sz="2000"/>
              <a:t>Hay que tener en cuenta P(2 Asesinatos)</a:t>
            </a:r>
            <a:endParaRPr sz="2000"/>
          </a:p>
          <a:p>
            <a:pPr indent="-273050" lvl="1" marL="571500" rtl="0" algn="l">
              <a:lnSpc>
                <a:spcPct val="100000"/>
              </a:lnSpc>
              <a:spcBef>
                <a:spcPts val="1400"/>
              </a:spcBef>
              <a:spcAft>
                <a:spcPts val="0"/>
              </a:spcAft>
              <a:buSzPts val="1500"/>
              <a:buChar char="○"/>
            </a:pPr>
            <a:r>
              <a:rPr lang="en" sz="2000"/>
              <a:t>Probabilidades estimadas de que sea culpable: </a:t>
            </a:r>
            <a:endParaRPr sz="2000"/>
          </a:p>
          <a:p>
            <a:pPr indent="0" lvl="0" marL="292100" rtl="0" algn="ctr">
              <a:lnSpc>
                <a:spcPct val="100000"/>
              </a:lnSpc>
              <a:spcBef>
                <a:spcPts val="1400"/>
              </a:spcBef>
              <a:spcAft>
                <a:spcPts val="0"/>
              </a:spcAft>
              <a:buNone/>
            </a:pPr>
            <a:r>
              <a:rPr lang="en" sz="2000"/>
              <a:t>P(2 </a:t>
            </a:r>
            <a:r>
              <a:rPr lang="en" sz="2100"/>
              <a:t>SMSL</a:t>
            </a:r>
            <a:r>
              <a:rPr lang="en" sz="2000"/>
              <a:t>)/P(2 Asesinatos) ~ 4.5:1 - 9:1</a:t>
            </a:r>
            <a:endParaRPr sz="2000"/>
          </a:p>
          <a:p>
            <a:pPr indent="-247650" lvl="0" marL="254000" rtl="0" algn="l">
              <a:lnSpc>
                <a:spcPct val="100000"/>
              </a:lnSpc>
              <a:spcBef>
                <a:spcPts val="1400"/>
              </a:spcBef>
              <a:spcAft>
                <a:spcPts val="0"/>
              </a:spcAft>
              <a:buSzPts val="1500"/>
              <a:buChar char="●"/>
            </a:pPr>
            <a:r>
              <a:rPr lang="en" sz="2000"/>
              <a:t>¡Sally fue liberada!</a:t>
            </a:r>
            <a:endParaRPr sz="2000"/>
          </a:p>
        </p:txBody>
      </p:sp>
      <p:sp>
        <p:nvSpPr>
          <p:cNvPr id="915" name="Google Shape;915;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6" name="Google Shape;916;p80"/>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El caso Sally Clark</a:t>
            </a:r>
            <a:endParaRPr sz="23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1"/>
          <p:cNvSpPr txBox="1"/>
          <p:nvPr>
            <p:ph idx="1" type="body"/>
          </p:nvPr>
        </p:nvSpPr>
        <p:spPr>
          <a:xfrm>
            <a:off x="311700" y="834038"/>
            <a:ext cx="8520600" cy="3734700"/>
          </a:xfrm>
          <a:prstGeom prst="rect">
            <a:avLst/>
          </a:prstGeom>
          <a:noFill/>
          <a:ln>
            <a:noFill/>
          </a:ln>
        </p:spPr>
        <p:txBody>
          <a:bodyPr anchorCtr="0" anchor="t" bIns="32750" lIns="32750" spcFirstLastPara="1" rIns="32750" wrap="square" tIns="32750">
            <a:normAutofit/>
          </a:bodyPr>
          <a:lstStyle/>
          <a:p>
            <a:pPr indent="-266700" lvl="0" marL="266700" marR="0" rtl="0" algn="l">
              <a:lnSpc>
                <a:spcPct val="100000"/>
              </a:lnSpc>
              <a:spcBef>
                <a:spcPts val="0"/>
              </a:spcBef>
              <a:spcAft>
                <a:spcPts val="0"/>
              </a:spcAft>
              <a:buClr>
                <a:srgbClr val="000000"/>
              </a:buClr>
              <a:buSzPts val="1400"/>
              <a:buFont typeface="Saira"/>
              <a:buChar char="•"/>
            </a:pPr>
            <a:r>
              <a:rPr lang="en" sz="1900"/>
              <a:t>La estadística bayesiana es extremadamente poderosa para modelizar datos (por ejemplo, el modelo de los precios de las acciones en función del tiempo).</a:t>
            </a:r>
            <a:endParaRPr sz="900"/>
          </a:p>
        </p:txBody>
      </p:sp>
      <p:sp>
        <p:nvSpPr>
          <p:cNvPr id="922" name="Google Shape;922;p81"/>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t>Modelización de datos</a:t>
            </a:r>
            <a:endParaRPr sz="2300"/>
          </a:p>
        </p:txBody>
      </p:sp>
      <p:pic>
        <p:nvPicPr>
          <p:cNvPr descr="Image" id="923" name="Google Shape;923;p81"/>
          <p:cNvPicPr preferRelativeResize="0"/>
          <p:nvPr/>
        </p:nvPicPr>
        <p:blipFill rotWithShape="1">
          <a:blip r:embed="rId3">
            <a:alphaModFix/>
          </a:blip>
          <a:srcRect b="0" l="0" r="0" t="0"/>
          <a:stretch/>
        </p:blipFill>
        <p:spPr>
          <a:xfrm>
            <a:off x="2167514" y="2255961"/>
            <a:ext cx="2504777" cy="575965"/>
          </a:xfrm>
          <a:prstGeom prst="rect">
            <a:avLst/>
          </a:prstGeom>
          <a:noFill/>
          <a:ln>
            <a:noFill/>
          </a:ln>
        </p:spPr>
      </p:pic>
      <p:grpSp>
        <p:nvGrpSpPr>
          <p:cNvPr id="924" name="Google Shape;924;p81"/>
          <p:cNvGrpSpPr/>
          <p:nvPr/>
        </p:nvGrpSpPr>
        <p:grpSpPr>
          <a:xfrm>
            <a:off x="1589003" y="3080400"/>
            <a:ext cx="5565528" cy="576021"/>
            <a:chOff x="-875192" y="3"/>
            <a:chExt cx="7915699" cy="825600"/>
          </a:xfrm>
        </p:grpSpPr>
        <p:sp>
          <p:nvSpPr>
            <p:cNvPr id="925" name="Google Shape;925;p81"/>
            <p:cNvSpPr txBox="1"/>
            <p:nvPr/>
          </p:nvSpPr>
          <p:spPr>
            <a:xfrm>
              <a:off x="-875192" y="3"/>
              <a:ext cx="3259200" cy="825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000000"/>
                </a:buClr>
                <a:buSzPts val="2100"/>
                <a:buFont typeface="Saira"/>
                <a:buNone/>
              </a:pPr>
              <a:r>
                <a:rPr lang="en" sz="2100">
                  <a:latin typeface="Saira"/>
                  <a:ea typeface="Saira"/>
                  <a:cs typeface="Saira"/>
                  <a:sym typeface="Saira"/>
                </a:rPr>
                <a:t>En la práctica</a:t>
              </a:r>
              <a:endParaRPr sz="900"/>
            </a:p>
          </p:txBody>
        </p:sp>
        <p:pic>
          <p:nvPicPr>
            <p:cNvPr descr="Image" id="926" name="Google Shape;926;p81"/>
            <p:cNvPicPr preferRelativeResize="0"/>
            <p:nvPr/>
          </p:nvPicPr>
          <p:blipFill rotWithShape="1">
            <a:blip r:embed="rId4">
              <a:alphaModFix/>
            </a:blip>
            <a:srcRect b="0" l="0" r="0" t="0"/>
            <a:stretch/>
          </p:blipFill>
          <p:spPr>
            <a:xfrm>
              <a:off x="2379607" y="246912"/>
              <a:ext cx="4660900" cy="469901"/>
            </a:xfrm>
            <a:prstGeom prst="rect">
              <a:avLst/>
            </a:prstGeom>
            <a:noFill/>
            <a:ln>
              <a:noFill/>
            </a:ln>
          </p:spPr>
        </p:pic>
      </p:grpSp>
      <p:grpSp>
        <p:nvGrpSpPr>
          <p:cNvPr id="927" name="Google Shape;927;p81"/>
          <p:cNvGrpSpPr/>
          <p:nvPr/>
        </p:nvGrpSpPr>
        <p:grpSpPr>
          <a:xfrm>
            <a:off x="2200131" y="2020757"/>
            <a:ext cx="939341" cy="669618"/>
            <a:chOff x="470658" y="311150"/>
            <a:chExt cx="1335999" cy="1269900"/>
          </a:xfrm>
        </p:grpSpPr>
        <p:cxnSp>
          <p:nvCxnSpPr>
            <p:cNvPr id="928" name="Google Shape;928;p81"/>
            <p:cNvCxnSpPr/>
            <p:nvPr/>
          </p:nvCxnSpPr>
          <p:spPr>
            <a:xfrm>
              <a:off x="536757" y="311150"/>
              <a:ext cx="1269900" cy="1269900"/>
            </a:xfrm>
            <a:prstGeom prst="straightConnector1">
              <a:avLst/>
            </a:prstGeom>
            <a:noFill/>
            <a:ln>
              <a:noFill/>
            </a:ln>
          </p:spPr>
        </p:cxnSp>
        <p:cxnSp>
          <p:nvCxnSpPr>
            <p:cNvPr id="929" name="Google Shape;929;p81"/>
            <p:cNvCxnSpPr/>
            <p:nvPr/>
          </p:nvCxnSpPr>
          <p:spPr>
            <a:xfrm>
              <a:off x="470658" y="550769"/>
              <a:ext cx="443700" cy="443700"/>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930" name="Google Shape;930;p81"/>
          <p:cNvGrpSpPr/>
          <p:nvPr/>
        </p:nvGrpSpPr>
        <p:grpSpPr>
          <a:xfrm>
            <a:off x="2406647" y="2736982"/>
            <a:ext cx="892867" cy="1017250"/>
            <a:chOff x="409988" y="120"/>
            <a:chExt cx="1269900" cy="1929167"/>
          </a:xfrm>
        </p:grpSpPr>
        <p:cxnSp>
          <p:nvCxnSpPr>
            <p:cNvPr id="931" name="Google Shape;931;p81"/>
            <p:cNvCxnSpPr/>
            <p:nvPr/>
          </p:nvCxnSpPr>
          <p:spPr>
            <a:xfrm>
              <a:off x="409988" y="659387"/>
              <a:ext cx="1269900" cy="1269900"/>
            </a:xfrm>
            <a:prstGeom prst="straightConnector1">
              <a:avLst/>
            </a:prstGeom>
            <a:noFill/>
            <a:ln>
              <a:noFill/>
            </a:ln>
          </p:spPr>
        </p:cxnSp>
        <p:cxnSp>
          <p:nvCxnSpPr>
            <p:cNvPr id="932" name="Google Shape;932;p81"/>
            <p:cNvCxnSpPr/>
            <p:nvPr/>
          </p:nvCxnSpPr>
          <p:spPr>
            <a:xfrm flipH="1" rot="10800000">
              <a:off x="500550" y="120"/>
              <a:ext cx="460800" cy="460800"/>
            </a:xfrm>
            <a:prstGeom prst="straightConnector1">
              <a:avLst/>
            </a:prstGeom>
            <a:noFill/>
            <a:ln cap="flat" cmpd="sng" w="25400">
              <a:solidFill>
                <a:srgbClr val="000000"/>
              </a:solidFill>
              <a:prstDash val="solid"/>
              <a:miter lim="400000"/>
              <a:headEnd len="sm" w="sm" type="none"/>
              <a:tailEnd len="med" w="med" type="triangle"/>
            </a:ln>
          </p:spPr>
        </p:cxnSp>
      </p:grpSp>
      <p:grpSp>
        <p:nvGrpSpPr>
          <p:cNvPr id="933" name="Google Shape;933;p81"/>
          <p:cNvGrpSpPr/>
          <p:nvPr/>
        </p:nvGrpSpPr>
        <p:grpSpPr>
          <a:xfrm>
            <a:off x="4717936" y="2302419"/>
            <a:ext cx="1855202" cy="669618"/>
            <a:chOff x="49" y="311150"/>
            <a:chExt cx="2638603" cy="1269900"/>
          </a:xfrm>
        </p:grpSpPr>
        <p:cxnSp>
          <p:nvCxnSpPr>
            <p:cNvPr id="934" name="Google Shape;934;p81"/>
            <p:cNvCxnSpPr/>
            <p:nvPr/>
          </p:nvCxnSpPr>
          <p:spPr>
            <a:xfrm rot="10800000">
              <a:off x="49" y="356598"/>
              <a:ext cx="750900" cy="0"/>
            </a:xfrm>
            <a:prstGeom prst="straightConnector1">
              <a:avLst/>
            </a:prstGeom>
            <a:noFill/>
            <a:ln cap="flat" cmpd="sng" w="25400">
              <a:solidFill>
                <a:srgbClr val="000000"/>
              </a:solidFill>
              <a:prstDash val="solid"/>
              <a:miter lim="400000"/>
              <a:headEnd len="sm" w="sm" type="none"/>
              <a:tailEnd len="med" w="med" type="triangle"/>
            </a:ln>
          </p:spPr>
        </p:cxnSp>
        <p:cxnSp>
          <p:nvCxnSpPr>
            <p:cNvPr id="935" name="Google Shape;935;p81"/>
            <p:cNvCxnSpPr/>
            <p:nvPr/>
          </p:nvCxnSpPr>
          <p:spPr>
            <a:xfrm>
              <a:off x="1368752" y="311150"/>
              <a:ext cx="1269900" cy="1269900"/>
            </a:xfrm>
            <a:prstGeom prst="straightConnector1">
              <a:avLst/>
            </a:prstGeom>
            <a:noFill/>
            <a:ln>
              <a:noFill/>
            </a:ln>
          </p:spPr>
        </p:cxnSp>
      </p:grpSp>
      <p:sp>
        <p:nvSpPr>
          <p:cNvPr id="936" name="Google Shape;936;p81"/>
          <p:cNvSpPr txBox="1"/>
          <p:nvPr/>
        </p:nvSpPr>
        <p:spPr>
          <a:xfrm>
            <a:off x="937834" y="2340996"/>
            <a:ext cx="11079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b="0" i="1" lang="en" sz="1700" u="none" cap="none" strike="noStrike">
                <a:solidFill>
                  <a:srgbClr val="000000"/>
                </a:solidFill>
                <a:latin typeface="Saira Thin"/>
                <a:ea typeface="Saira Thin"/>
                <a:cs typeface="Saira Thin"/>
                <a:sym typeface="Saira Thin"/>
              </a:rPr>
              <a:t>posterior</a:t>
            </a:r>
            <a:r>
              <a:rPr b="0" i="0" lang="en" sz="1700" u="none" cap="none" strike="noStrike">
                <a:solidFill>
                  <a:srgbClr val="000000"/>
                </a:solidFill>
                <a:latin typeface="Saira"/>
                <a:ea typeface="Saira"/>
                <a:cs typeface="Saira"/>
                <a:sym typeface="Saira"/>
              </a:rPr>
              <a:t>:</a:t>
            </a:r>
            <a:endParaRPr sz="900"/>
          </a:p>
        </p:txBody>
      </p:sp>
      <p:sp>
        <p:nvSpPr>
          <p:cNvPr id="937" name="Google Shape;937;p81"/>
          <p:cNvSpPr txBox="1"/>
          <p:nvPr/>
        </p:nvSpPr>
        <p:spPr>
          <a:xfrm>
            <a:off x="4924300" y="1606125"/>
            <a:ext cx="3846000" cy="435600"/>
          </a:xfrm>
          <a:prstGeom prst="rect">
            <a:avLst/>
          </a:prstGeom>
          <a:noFill/>
          <a:ln>
            <a:noFill/>
          </a:ln>
        </p:spPr>
        <p:txBody>
          <a:bodyPr anchorCtr="0" anchor="ctr" bIns="32750" lIns="32750" spcFirstLastPara="1" rIns="32750" wrap="square" tIns="32750">
            <a:spAutoFit/>
          </a:bodyPr>
          <a:lstStyle/>
          <a:p>
            <a:pPr indent="0" lvl="0" marL="0" marR="0" rtl="0" algn="ctr">
              <a:lnSpc>
                <a:spcPct val="80000"/>
              </a:lnSpc>
              <a:spcBef>
                <a:spcPts val="0"/>
              </a:spcBef>
              <a:spcAft>
                <a:spcPts val="0"/>
              </a:spcAft>
              <a:buClr>
                <a:schemeClr val="dk1"/>
              </a:buClr>
              <a:buSzPts val="1100"/>
              <a:buFont typeface="Arial"/>
              <a:buNone/>
            </a:pPr>
            <a:r>
              <a:rPr lang="en" sz="1500">
                <a:latin typeface="Saira"/>
                <a:ea typeface="Saira"/>
                <a:cs typeface="Saira"/>
                <a:sym typeface="Saira"/>
              </a:rPr>
              <a:t>(~ relacionado con la calidad del ajuste)</a:t>
            </a:r>
            <a:endParaRPr sz="1500">
              <a:latin typeface="Saira"/>
              <a:ea typeface="Saira"/>
              <a:cs typeface="Saira"/>
              <a:sym typeface="Saira"/>
            </a:endParaRPr>
          </a:p>
          <a:p>
            <a:pPr indent="0" lvl="0" marL="0" marR="0" rtl="0" algn="ctr">
              <a:lnSpc>
                <a:spcPct val="80000"/>
              </a:lnSpc>
              <a:spcBef>
                <a:spcPts val="0"/>
              </a:spcBef>
              <a:spcAft>
                <a:spcPts val="0"/>
              </a:spcAft>
              <a:buClr>
                <a:srgbClr val="000000"/>
              </a:buClr>
              <a:buSzPts val="1500"/>
              <a:buFont typeface="Saira"/>
              <a:buNone/>
            </a:pPr>
            <a:r>
              <a:t/>
            </a:r>
            <a:endParaRPr sz="1500">
              <a:latin typeface="Saira"/>
              <a:ea typeface="Saira"/>
              <a:cs typeface="Saira"/>
              <a:sym typeface="Saira"/>
            </a:endParaRPr>
          </a:p>
        </p:txBody>
      </p:sp>
      <p:grpSp>
        <p:nvGrpSpPr>
          <p:cNvPr id="938" name="Google Shape;938;p81"/>
          <p:cNvGrpSpPr/>
          <p:nvPr/>
        </p:nvGrpSpPr>
        <p:grpSpPr>
          <a:xfrm>
            <a:off x="3744805" y="1837780"/>
            <a:ext cx="1204152" cy="669618"/>
            <a:chOff x="352491" y="311150"/>
            <a:chExt cx="1712632" cy="1269900"/>
          </a:xfrm>
        </p:grpSpPr>
        <p:cxnSp>
          <p:nvCxnSpPr>
            <p:cNvPr id="939" name="Google Shape;939;p81"/>
            <p:cNvCxnSpPr/>
            <p:nvPr/>
          </p:nvCxnSpPr>
          <p:spPr>
            <a:xfrm flipH="1">
              <a:off x="352491" y="546459"/>
              <a:ext cx="449100" cy="449100"/>
            </a:xfrm>
            <a:prstGeom prst="straightConnector1">
              <a:avLst/>
            </a:prstGeom>
            <a:noFill/>
            <a:ln cap="flat" cmpd="sng" w="25400">
              <a:solidFill>
                <a:srgbClr val="000000"/>
              </a:solidFill>
              <a:prstDash val="solid"/>
              <a:miter lim="400000"/>
              <a:headEnd len="sm" w="sm" type="none"/>
              <a:tailEnd len="med" w="med" type="triangle"/>
            </a:ln>
          </p:spPr>
        </p:cxnSp>
        <p:cxnSp>
          <p:nvCxnSpPr>
            <p:cNvPr id="940" name="Google Shape;940;p81"/>
            <p:cNvCxnSpPr/>
            <p:nvPr/>
          </p:nvCxnSpPr>
          <p:spPr>
            <a:xfrm>
              <a:off x="795223" y="311150"/>
              <a:ext cx="1269900" cy="1269900"/>
            </a:xfrm>
            <a:prstGeom prst="straightConnector1">
              <a:avLst/>
            </a:prstGeom>
            <a:noFill/>
            <a:ln>
              <a:noFill/>
            </a:ln>
          </p:spPr>
        </p:cxnSp>
      </p:grpSp>
      <p:sp>
        <p:nvSpPr>
          <p:cNvPr id="941" name="Google Shape;941;p81"/>
          <p:cNvSpPr txBox="1"/>
          <p:nvPr/>
        </p:nvSpPr>
        <p:spPr>
          <a:xfrm>
            <a:off x="387900" y="3627925"/>
            <a:ext cx="8699400" cy="327900"/>
          </a:xfrm>
          <a:prstGeom prst="rect">
            <a:avLst/>
          </a:prstGeom>
          <a:noFill/>
          <a:ln>
            <a:noFill/>
          </a:ln>
        </p:spPr>
        <p:txBody>
          <a:bodyPr anchorCtr="0" anchor="ctr" bIns="32750" lIns="32750" spcFirstLastPara="1" rIns="32750" wrap="square" tIns="32750">
            <a:spAutoFit/>
          </a:bodyPr>
          <a:lstStyle/>
          <a:p>
            <a:pPr indent="0" lvl="0" marL="0" marR="0" rtl="0" algn="l">
              <a:lnSpc>
                <a:spcPct val="100000"/>
              </a:lnSpc>
              <a:spcBef>
                <a:spcPts val="0"/>
              </a:spcBef>
              <a:spcAft>
                <a:spcPts val="0"/>
              </a:spcAft>
              <a:buClr>
                <a:srgbClr val="000000"/>
              </a:buClr>
              <a:buSzPts val="1700"/>
              <a:buFont typeface="Saira"/>
              <a:buNone/>
            </a:pPr>
            <a:r>
              <a:rPr lang="en" sz="1700">
                <a:latin typeface="Saira"/>
                <a:ea typeface="Saira"/>
                <a:cs typeface="Saira"/>
                <a:sym typeface="Saira"/>
              </a:rPr>
              <a:t>Proporcionalidad constante derivada de la normalización (las probabilidades suman 1)</a:t>
            </a:r>
            <a:endParaRPr sz="900"/>
          </a:p>
        </p:txBody>
      </p:sp>
      <p:sp>
        <p:nvSpPr>
          <p:cNvPr id="942" name="Google Shape;942;p81"/>
          <p:cNvSpPr txBox="1"/>
          <p:nvPr/>
        </p:nvSpPr>
        <p:spPr>
          <a:xfrm>
            <a:off x="366113" y="4062798"/>
            <a:ext cx="8535000" cy="1318200"/>
          </a:xfrm>
          <a:prstGeom prst="rect">
            <a:avLst/>
          </a:prstGeom>
          <a:solidFill>
            <a:schemeClr val="lt1"/>
          </a:solidFill>
          <a:ln>
            <a:noFill/>
          </a:ln>
        </p:spPr>
        <p:txBody>
          <a:bodyPr anchorCtr="0" anchor="ctr" bIns="32750" lIns="32750" spcFirstLastPara="1" rIns="32750" wrap="square" tIns="32750">
            <a:spAutoFit/>
          </a:bodyPr>
          <a:lstStyle/>
          <a:p>
            <a:pPr indent="-311150" lvl="0" marL="292100" marR="0" rtl="0" algn="l">
              <a:lnSpc>
                <a:spcPct val="100000"/>
              </a:lnSpc>
              <a:spcBef>
                <a:spcPts val="800"/>
              </a:spcBef>
              <a:spcAft>
                <a:spcPts val="0"/>
              </a:spcAft>
              <a:buSzPts val="1700"/>
              <a:buFont typeface="Saira"/>
              <a:buChar char="•"/>
            </a:pPr>
            <a:r>
              <a:rPr lang="en" sz="1700">
                <a:highlight>
                  <a:schemeClr val="lt1"/>
                </a:highlight>
                <a:latin typeface="Saira"/>
                <a:ea typeface="Saira"/>
                <a:cs typeface="Saira"/>
                <a:sym typeface="Saira"/>
              </a:rPr>
              <a:t>Maximizando la posterior con respecto a </a:t>
            </a:r>
            <a:r>
              <a:rPr i="1" lang="en" sz="1700">
                <a:highlight>
                  <a:schemeClr val="lt1"/>
                </a:highlight>
                <a:latin typeface="Saira"/>
                <a:ea typeface="Saira"/>
                <a:cs typeface="Saira"/>
                <a:sym typeface="Saira"/>
              </a:rPr>
              <a:t>X</a:t>
            </a:r>
            <a:r>
              <a:rPr lang="en" sz="1700">
                <a:highlight>
                  <a:schemeClr val="lt1"/>
                </a:highlight>
                <a:latin typeface="Saira"/>
                <a:ea typeface="Saira"/>
                <a:cs typeface="Saira"/>
                <a:sym typeface="Saira"/>
              </a:rPr>
              <a:t> se obtiene el mejor modelo (dentro de una familia) que describe los datos</a:t>
            </a:r>
            <a:endParaRPr sz="1700">
              <a:highlight>
                <a:schemeClr val="lt1"/>
              </a:highlight>
              <a:latin typeface="Saira"/>
              <a:ea typeface="Saira"/>
              <a:cs typeface="Saira"/>
              <a:sym typeface="Saira"/>
            </a:endParaRPr>
          </a:p>
          <a:p>
            <a:pPr indent="-311150" lvl="0" marL="292100" marR="0" rtl="0" algn="l">
              <a:lnSpc>
                <a:spcPct val="100000"/>
              </a:lnSpc>
              <a:spcBef>
                <a:spcPts val="800"/>
              </a:spcBef>
              <a:spcAft>
                <a:spcPts val="0"/>
              </a:spcAft>
              <a:buSzPts val="1700"/>
              <a:buFont typeface="Saira"/>
              <a:buChar char="•"/>
            </a:pPr>
            <a:r>
              <a:rPr lang="en" sz="1700">
                <a:highlight>
                  <a:schemeClr val="lt1"/>
                </a:highlight>
                <a:latin typeface="Saira"/>
                <a:ea typeface="Saira"/>
                <a:cs typeface="Saira"/>
                <a:sym typeface="Saira"/>
              </a:rPr>
              <a:t>Se obtiene el pdf completo de </a:t>
            </a:r>
            <a:r>
              <a:rPr i="1" lang="en" sz="1700">
                <a:highlight>
                  <a:schemeClr val="lt1"/>
                </a:highlight>
                <a:latin typeface="Saira"/>
                <a:ea typeface="Saira"/>
                <a:cs typeface="Saira"/>
                <a:sym typeface="Saira"/>
              </a:rPr>
              <a:t>X</a:t>
            </a:r>
            <a:r>
              <a:rPr lang="en" sz="1700">
                <a:highlight>
                  <a:schemeClr val="lt1"/>
                </a:highlight>
                <a:latin typeface="Saira"/>
                <a:ea typeface="Saira"/>
                <a:cs typeface="Saira"/>
                <a:sym typeface="Saira"/>
              </a:rPr>
              <a:t>: forma, percentiles / barras de error....</a:t>
            </a:r>
            <a:endParaRPr sz="1700">
              <a:highlight>
                <a:schemeClr val="lt1"/>
              </a:highlight>
              <a:latin typeface="Saira"/>
              <a:ea typeface="Saira"/>
              <a:cs typeface="Saira"/>
              <a:sym typeface="Saira"/>
            </a:endParaRPr>
          </a:p>
          <a:p>
            <a:pPr indent="0" lvl="0" marL="457200" marR="0" rtl="0" algn="l">
              <a:lnSpc>
                <a:spcPct val="100000"/>
              </a:lnSpc>
              <a:spcBef>
                <a:spcPts val="800"/>
              </a:spcBef>
              <a:spcAft>
                <a:spcPts val="0"/>
              </a:spcAft>
              <a:buNone/>
            </a:pPr>
            <a:r>
              <a:t/>
            </a:r>
            <a:endParaRPr sz="1700">
              <a:highlight>
                <a:schemeClr val="lt1"/>
              </a:highlight>
              <a:latin typeface="Saira"/>
              <a:ea typeface="Saira"/>
              <a:cs typeface="Saira"/>
              <a:sym typeface="Saira"/>
            </a:endParaRPr>
          </a:p>
        </p:txBody>
      </p:sp>
      <p:sp>
        <p:nvSpPr>
          <p:cNvPr id="943" name="Google Shape;943;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4" name="Google Shape;944;p81"/>
          <p:cNvSpPr txBox="1"/>
          <p:nvPr/>
        </p:nvSpPr>
        <p:spPr>
          <a:xfrm>
            <a:off x="5011934" y="2191634"/>
            <a:ext cx="11079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i="1" lang="en" sz="1700">
                <a:latin typeface="Saira Thin"/>
                <a:ea typeface="Saira Thin"/>
                <a:cs typeface="Saira Thin"/>
                <a:sym typeface="Saira Thin"/>
              </a:rPr>
              <a:t>prior</a:t>
            </a:r>
            <a:endParaRPr sz="900"/>
          </a:p>
        </p:txBody>
      </p:sp>
      <p:sp>
        <p:nvSpPr>
          <p:cNvPr id="945" name="Google Shape;945;p81"/>
          <p:cNvSpPr txBox="1"/>
          <p:nvPr/>
        </p:nvSpPr>
        <p:spPr>
          <a:xfrm>
            <a:off x="3488196" y="1563275"/>
            <a:ext cx="15885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i="1" lang="en" sz="1700">
                <a:latin typeface="Saira Thin"/>
                <a:ea typeface="Saira Thin"/>
                <a:cs typeface="Saira Thin"/>
                <a:sym typeface="Saira Thin"/>
              </a:rPr>
              <a:t>verosimilitud</a:t>
            </a:r>
            <a:endParaRPr sz="900"/>
          </a:p>
        </p:txBody>
      </p:sp>
      <p:sp>
        <p:nvSpPr>
          <p:cNvPr id="946" name="Google Shape;946;p81"/>
          <p:cNvSpPr txBox="1"/>
          <p:nvPr/>
        </p:nvSpPr>
        <p:spPr>
          <a:xfrm>
            <a:off x="1763559" y="1812371"/>
            <a:ext cx="11079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i="1" lang="en" sz="1700">
                <a:latin typeface="Saira Thin"/>
                <a:ea typeface="Saira Thin"/>
                <a:cs typeface="Saira Thin"/>
                <a:sym typeface="Saira Thin"/>
              </a:rPr>
              <a:t>modelo</a:t>
            </a:r>
            <a:endParaRPr sz="900"/>
          </a:p>
        </p:txBody>
      </p:sp>
      <p:sp>
        <p:nvSpPr>
          <p:cNvPr id="947" name="Google Shape;947;p81"/>
          <p:cNvSpPr txBox="1"/>
          <p:nvPr/>
        </p:nvSpPr>
        <p:spPr>
          <a:xfrm>
            <a:off x="1547434" y="2798196"/>
            <a:ext cx="11079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00000"/>
              </a:buClr>
              <a:buSzPts val="1700"/>
              <a:buFont typeface="Saira Thin"/>
              <a:buNone/>
            </a:pPr>
            <a:r>
              <a:rPr i="1" lang="en" sz="1700">
                <a:latin typeface="Saira Thin"/>
                <a:ea typeface="Saira Thin"/>
                <a:cs typeface="Saira Thin"/>
                <a:sym typeface="Saira Thin"/>
              </a:rPr>
              <a:t>datos </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82"/>
          <p:cNvSpPr txBox="1"/>
          <p:nvPr>
            <p:ph idx="1" type="body"/>
          </p:nvPr>
        </p:nvSpPr>
        <p:spPr>
          <a:xfrm>
            <a:off x="311700" y="626300"/>
            <a:ext cx="8520600" cy="4053900"/>
          </a:xfrm>
          <a:prstGeom prst="rect">
            <a:avLst/>
          </a:prstGeom>
          <a:noFill/>
          <a:ln>
            <a:noFill/>
          </a:ln>
        </p:spPr>
        <p:txBody>
          <a:bodyPr anchorCtr="0" anchor="ctr" bIns="32750" lIns="32750" spcFirstLastPara="1" rIns="32750" wrap="square" tIns="32750">
            <a:normAutofit/>
          </a:bodyPr>
          <a:lstStyle/>
          <a:p>
            <a:pPr indent="-279400" lvl="0" marL="241300" rtl="0" algn="l">
              <a:lnSpc>
                <a:spcPct val="80000"/>
              </a:lnSpc>
              <a:spcBef>
                <a:spcPts val="0"/>
              </a:spcBef>
              <a:spcAft>
                <a:spcPts val="0"/>
              </a:spcAft>
              <a:buClr>
                <a:srgbClr val="941100"/>
              </a:buClr>
              <a:buSzPts val="2000"/>
              <a:buFont typeface="Saira"/>
              <a:buChar char="●"/>
            </a:pPr>
            <a:r>
              <a:rPr lang="en" sz="2000">
                <a:solidFill>
                  <a:srgbClr val="941100"/>
                </a:solidFill>
              </a:rPr>
              <a:t>Métodos bayesianos son muy poderosos </a:t>
            </a:r>
            <a:endParaRPr sz="2000"/>
          </a:p>
          <a:p>
            <a:pPr indent="-292100" lvl="1" marL="495300" rtl="0" algn="l">
              <a:lnSpc>
                <a:spcPct val="80000"/>
              </a:lnSpc>
              <a:spcBef>
                <a:spcPts val="600"/>
              </a:spcBef>
              <a:spcAft>
                <a:spcPts val="0"/>
              </a:spcAft>
              <a:buClr>
                <a:srgbClr val="000000"/>
              </a:buClr>
              <a:buSzPts val="2000"/>
              <a:buFont typeface="Saira"/>
              <a:buChar char="○"/>
            </a:pPr>
            <a:r>
              <a:rPr lang="en" sz="2000"/>
              <a:t>inferencia</a:t>
            </a:r>
            <a:endParaRPr sz="2000"/>
          </a:p>
          <a:p>
            <a:pPr indent="-292100" lvl="1" marL="495300" rtl="0" algn="l">
              <a:lnSpc>
                <a:spcPct val="80000"/>
              </a:lnSpc>
              <a:spcBef>
                <a:spcPts val="600"/>
              </a:spcBef>
              <a:spcAft>
                <a:spcPts val="0"/>
              </a:spcAft>
              <a:buClr>
                <a:srgbClr val="000000"/>
              </a:buClr>
              <a:buSzPts val="2000"/>
              <a:buFont typeface="Saira"/>
              <a:buChar char="○"/>
            </a:pPr>
            <a:r>
              <a:rPr lang="en" sz="2000"/>
              <a:t>usar información a priori</a:t>
            </a:r>
            <a:endParaRPr sz="2000"/>
          </a:p>
          <a:p>
            <a:pPr indent="-292100" lvl="1" marL="495300" rtl="0" algn="l">
              <a:lnSpc>
                <a:spcPct val="80000"/>
              </a:lnSpc>
              <a:spcBef>
                <a:spcPts val="600"/>
              </a:spcBef>
              <a:spcAft>
                <a:spcPts val="0"/>
              </a:spcAft>
              <a:buClr>
                <a:srgbClr val="000000"/>
              </a:buClr>
              <a:buSzPts val="2000"/>
              <a:buFont typeface="Saira"/>
              <a:buChar char="○"/>
            </a:pPr>
            <a:r>
              <a:rPr lang="en" sz="2000"/>
              <a:t>confianza</a:t>
            </a:r>
            <a:endParaRPr sz="2000"/>
          </a:p>
          <a:p>
            <a:pPr indent="-292100" lvl="1" marL="495300" rtl="0" algn="l">
              <a:lnSpc>
                <a:spcPct val="80000"/>
              </a:lnSpc>
              <a:spcBef>
                <a:spcPts val="600"/>
              </a:spcBef>
              <a:spcAft>
                <a:spcPts val="0"/>
              </a:spcAft>
              <a:buClr>
                <a:srgbClr val="941100"/>
              </a:buClr>
              <a:buSzPts val="2000"/>
              <a:buFont typeface="Saira"/>
              <a:buChar char="○"/>
            </a:pPr>
            <a:r>
              <a:rPr lang="en" sz="2000">
                <a:solidFill>
                  <a:srgbClr val="941100"/>
                </a:solidFill>
              </a:rPr>
              <a:t>muy usados en aprendizaje automático: regresión, barras de error, etc.</a:t>
            </a:r>
            <a:endParaRPr sz="2000"/>
          </a:p>
          <a:p>
            <a:pPr indent="-279400" lvl="0" marL="241300" rtl="0" algn="l">
              <a:lnSpc>
                <a:spcPct val="100000"/>
              </a:lnSpc>
              <a:spcBef>
                <a:spcPts val="600"/>
              </a:spcBef>
              <a:spcAft>
                <a:spcPts val="0"/>
              </a:spcAft>
              <a:buClr>
                <a:srgbClr val="000000"/>
              </a:buClr>
              <a:buSzPts val="2000"/>
              <a:buFont typeface="Saira"/>
              <a:buChar char="●"/>
            </a:pPr>
            <a:r>
              <a:rPr lang="en" sz="2000"/>
              <a:t>Aplicaciones del mundo real utilizan todos los conceptos de estas clases</a:t>
            </a:r>
            <a:endParaRPr sz="2000"/>
          </a:p>
          <a:p>
            <a:pPr indent="-279400" lvl="0" marL="241300" rtl="0" algn="l">
              <a:lnSpc>
                <a:spcPct val="100000"/>
              </a:lnSpc>
              <a:spcBef>
                <a:spcPts val="600"/>
              </a:spcBef>
              <a:spcAft>
                <a:spcPts val="0"/>
              </a:spcAft>
              <a:buClr>
                <a:srgbClr val="000000"/>
              </a:buClr>
              <a:buSzPts val="2000"/>
              <a:buFont typeface="Saira"/>
              <a:buChar char="●"/>
            </a:pPr>
            <a:r>
              <a:rPr lang="en" sz="2000"/>
              <a:t>Ahora, cuando oigas hablar de vectores, matrices, minimización, integrales, probabilidades, pdf, percentil, TPR, FPR, TNR, probabilidad condicional, inferencia bayesiana, etc., recuerda esta clase</a:t>
            </a:r>
            <a:endParaRPr sz="2000"/>
          </a:p>
        </p:txBody>
      </p:sp>
      <p:sp>
        <p:nvSpPr>
          <p:cNvPr id="953" name="Google Shape;953;p82"/>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Para llevarse a casa</a:t>
            </a:r>
            <a:endParaRPr sz="900"/>
          </a:p>
        </p:txBody>
      </p:sp>
      <p:sp>
        <p:nvSpPr>
          <p:cNvPr id="954" name="Google Shape;954;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3"/>
          <p:cNvSpPr txBox="1"/>
          <p:nvPr>
            <p:ph idx="1" type="body"/>
          </p:nvPr>
        </p:nvSpPr>
        <p:spPr>
          <a:xfrm>
            <a:off x="311700" y="655925"/>
            <a:ext cx="8520600" cy="3888600"/>
          </a:xfrm>
          <a:prstGeom prst="rect">
            <a:avLst/>
          </a:prstGeom>
          <a:noFill/>
          <a:ln>
            <a:noFill/>
          </a:ln>
        </p:spPr>
        <p:txBody>
          <a:bodyPr anchorCtr="0" anchor="ctr" bIns="32750" lIns="32750" spcFirstLastPara="1" rIns="32750" wrap="square" tIns="32750">
            <a:normAutofit fontScale="92500" lnSpcReduction="20000"/>
          </a:bodyPr>
          <a:lstStyle/>
          <a:p>
            <a:pPr indent="-269875" lvl="0" marL="241300" rtl="0" algn="l">
              <a:lnSpc>
                <a:spcPct val="115000"/>
              </a:lnSpc>
              <a:spcBef>
                <a:spcPts val="0"/>
              </a:spcBef>
              <a:spcAft>
                <a:spcPts val="0"/>
              </a:spcAft>
              <a:buClr>
                <a:srgbClr val="941100"/>
              </a:buClr>
              <a:buSzPct val="100000"/>
              <a:buFont typeface="Saira"/>
              <a:buChar char="●"/>
            </a:pPr>
            <a:r>
              <a:rPr lang="en" sz="2000">
                <a:solidFill>
                  <a:srgbClr val="941100"/>
                </a:solidFill>
              </a:rPr>
              <a:t>Datos:</a:t>
            </a:r>
            <a:endParaRPr sz="2000"/>
          </a:p>
          <a:p>
            <a:pPr indent="-346075" lvl="1" marL="914400" rtl="0" algn="l">
              <a:lnSpc>
                <a:spcPct val="100000"/>
              </a:lnSpc>
              <a:spcBef>
                <a:spcPts val="600"/>
              </a:spcBef>
              <a:spcAft>
                <a:spcPts val="0"/>
              </a:spcAft>
              <a:buClr>
                <a:schemeClr val="dk1"/>
              </a:buClr>
              <a:buSzPct val="100000"/>
              <a:buFont typeface="Saira"/>
              <a:buChar char="○"/>
            </a:pPr>
            <a:r>
              <a:rPr lang="en" sz="2000"/>
              <a:t>Juntar información sobre algo (observar la realidad)</a:t>
            </a:r>
            <a:endParaRPr sz="2000"/>
          </a:p>
          <a:p>
            <a:pPr indent="-346075" lvl="1" marL="914400" rtl="0" algn="l">
              <a:lnSpc>
                <a:spcPct val="100000"/>
              </a:lnSpc>
              <a:spcBef>
                <a:spcPts val="600"/>
              </a:spcBef>
              <a:spcAft>
                <a:spcPts val="0"/>
              </a:spcAft>
              <a:buClr>
                <a:schemeClr val="dk1"/>
              </a:buClr>
              <a:buSzPct val="100000"/>
              <a:buFont typeface="Saira"/>
              <a:buChar char="○"/>
            </a:pPr>
            <a:r>
              <a:rPr lang="en" sz="2000"/>
              <a:t>En general discretos (conjuntos de puntos/vectores)</a:t>
            </a:r>
            <a:endParaRPr sz="2000"/>
          </a:p>
          <a:p>
            <a:pPr indent="-269875" lvl="0" marL="241300" rtl="0" algn="l">
              <a:lnSpc>
                <a:spcPct val="115000"/>
              </a:lnSpc>
              <a:spcBef>
                <a:spcPts val="600"/>
              </a:spcBef>
              <a:spcAft>
                <a:spcPts val="0"/>
              </a:spcAft>
              <a:buClr>
                <a:srgbClr val="000000"/>
              </a:buClr>
              <a:buSzPct val="100000"/>
              <a:buFont typeface="Saira"/>
              <a:buChar char="●"/>
            </a:pPr>
            <a:r>
              <a:rPr lang="en" sz="2000"/>
              <a:t>Estadísticas de los datos:</a:t>
            </a:r>
            <a:endParaRPr sz="2000"/>
          </a:p>
          <a:p>
            <a:pPr indent="-346075" lvl="1" marL="914400" rtl="0" algn="l">
              <a:lnSpc>
                <a:spcPct val="100000"/>
              </a:lnSpc>
              <a:spcBef>
                <a:spcPts val="600"/>
              </a:spcBef>
              <a:spcAft>
                <a:spcPts val="0"/>
              </a:spcAft>
              <a:buSzPct val="100000"/>
              <a:buChar char="○"/>
            </a:pPr>
            <a:r>
              <a:rPr lang="en" sz="2000"/>
              <a:t>Promedios, medianas, desviación estándar, cuartiles, etc.</a:t>
            </a:r>
            <a:endParaRPr sz="2000"/>
          </a:p>
          <a:p>
            <a:pPr indent="-346075" lvl="1" marL="914400" rtl="0" algn="l">
              <a:lnSpc>
                <a:spcPct val="100000"/>
              </a:lnSpc>
              <a:spcBef>
                <a:spcPts val="600"/>
              </a:spcBef>
              <a:spcAft>
                <a:spcPts val="0"/>
              </a:spcAft>
              <a:buSzPct val="100000"/>
              <a:buChar char="○"/>
            </a:pPr>
            <a:r>
              <a:rPr lang="en" sz="2000"/>
              <a:t>Caracterizar los datos</a:t>
            </a:r>
            <a:endParaRPr sz="2000"/>
          </a:p>
          <a:p>
            <a:pPr indent="-346075" lvl="1" marL="914400" rtl="0" algn="l">
              <a:lnSpc>
                <a:spcPct val="100000"/>
              </a:lnSpc>
              <a:spcBef>
                <a:spcPts val="600"/>
              </a:spcBef>
              <a:spcAft>
                <a:spcPts val="0"/>
              </a:spcAft>
              <a:buSzPct val="100000"/>
              <a:buChar char="○"/>
            </a:pPr>
            <a:r>
              <a:rPr lang="en" sz="2000"/>
              <a:t>Sacar conclusiones</a:t>
            </a:r>
            <a:endParaRPr sz="2000"/>
          </a:p>
          <a:p>
            <a:pPr indent="-269875" lvl="0" marL="241300" rtl="0" algn="l">
              <a:lnSpc>
                <a:spcPct val="115000"/>
              </a:lnSpc>
              <a:spcBef>
                <a:spcPts val="600"/>
              </a:spcBef>
              <a:spcAft>
                <a:spcPts val="0"/>
              </a:spcAft>
              <a:buClr>
                <a:srgbClr val="38761D"/>
              </a:buClr>
              <a:buSzPct val="100000"/>
              <a:buChar char="●"/>
            </a:pPr>
            <a:r>
              <a:rPr lang="en" sz="2000">
                <a:solidFill>
                  <a:srgbClr val="38761D"/>
                </a:solidFill>
              </a:rPr>
              <a:t>Modelos:</a:t>
            </a:r>
            <a:endParaRPr sz="2000">
              <a:solidFill>
                <a:srgbClr val="38761D"/>
              </a:solidFill>
            </a:endParaRPr>
          </a:p>
          <a:p>
            <a:pPr indent="-346075" lvl="1" marL="914400" rtl="0" algn="l">
              <a:lnSpc>
                <a:spcPct val="115000"/>
              </a:lnSpc>
              <a:spcBef>
                <a:spcPts val="600"/>
              </a:spcBef>
              <a:spcAft>
                <a:spcPts val="0"/>
              </a:spcAft>
              <a:buSzPct val="100000"/>
              <a:buChar char="○"/>
            </a:pPr>
            <a:r>
              <a:rPr lang="en" sz="2000"/>
              <a:t>Generalizar/aprender</a:t>
            </a:r>
            <a:endParaRPr sz="2000"/>
          </a:p>
          <a:p>
            <a:pPr indent="-269875" lvl="0" marL="241300" rtl="0" algn="l">
              <a:lnSpc>
                <a:spcPct val="115000"/>
              </a:lnSpc>
              <a:spcBef>
                <a:spcPts val="600"/>
              </a:spcBef>
              <a:spcAft>
                <a:spcPts val="0"/>
              </a:spcAft>
              <a:buSzPct val="100000"/>
              <a:buChar char="●"/>
            </a:pPr>
            <a:r>
              <a:rPr lang="en" sz="2000"/>
              <a:t>Muchos modelos son probabilísticos (suelen ser los mejores/más completos)</a:t>
            </a:r>
            <a:endParaRPr sz="2000"/>
          </a:p>
          <a:p>
            <a:pPr indent="-269875" lvl="0" marL="241300" rtl="0" algn="l">
              <a:lnSpc>
                <a:spcPct val="115000"/>
              </a:lnSpc>
              <a:spcBef>
                <a:spcPts val="600"/>
              </a:spcBef>
              <a:spcAft>
                <a:spcPts val="0"/>
              </a:spcAft>
              <a:buClr>
                <a:srgbClr val="941100"/>
              </a:buClr>
              <a:buSzPct val="100000"/>
              <a:buFont typeface="Saira"/>
              <a:buChar char="●"/>
            </a:pPr>
            <a:r>
              <a:rPr lang="en" sz="2000">
                <a:solidFill>
                  <a:srgbClr val="941100"/>
                </a:solidFill>
              </a:rPr>
              <a:t>¡¿Listos para arrancar con la ciencia de datos?!</a:t>
            </a:r>
            <a:endParaRPr sz="2000"/>
          </a:p>
        </p:txBody>
      </p:sp>
      <p:sp>
        <p:nvSpPr>
          <p:cNvPr id="960" name="Google Shape;960;p83"/>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Resumen</a:t>
            </a:r>
            <a:endParaRPr sz="900"/>
          </a:p>
        </p:txBody>
      </p:sp>
      <p:sp>
        <p:nvSpPr>
          <p:cNvPr id="961" name="Google Shape;961;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84"/>
          <p:cNvSpPr txBox="1"/>
          <p:nvPr/>
        </p:nvSpPr>
        <p:spPr>
          <a:xfrm>
            <a:off x="4312853" y="1408300"/>
            <a:ext cx="4581000" cy="1065600"/>
          </a:xfrm>
          <a:prstGeom prst="rect">
            <a:avLst/>
          </a:prstGeom>
          <a:noFill/>
          <a:ln>
            <a:noFill/>
          </a:ln>
        </p:spPr>
        <p:txBody>
          <a:bodyPr anchorCtr="0" anchor="ctr" bIns="24550" lIns="24550" spcFirstLastPara="1" rIns="24550" wrap="square" tIns="24550">
            <a:spAutoFit/>
          </a:bodyPr>
          <a:lstStyle/>
          <a:p>
            <a:pPr indent="0" lvl="0" marL="0" marR="0" rtl="0" algn="ctr">
              <a:lnSpc>
                <a:spcPct val="100000"/>
              </a:lnSpc>
              <a:spcBef>
                <a:spcPts val="0"/>
              </a:spcBef>
              <a:spcAft>
                <a:spcPts val="0"/>
              </a:spcAft>
              <a:buClr>
                <a:srgbClr val="000000"/>
              </a:buClr>
              <a:buSzPts val="2200"/>
              <a:buFont typeface="Saira"/>
              <a:buNone/>
            </a:pPr>
            <a:r>
              <a:rPr b="0" i="0" lang="en" sz="2200" u="none" cap="none" strike="noStrike">
                <a:solidFill>
                  <a:srgbClr val="000000"/>
                </a:solidFill>
                <a:latin typeface="Saira"/>
                <a:ea typeface="Saira"/>
                <a:cs typeface="Saira"/>
                <a:sym typeface="Saira"/>
              </a:rPr>
              <a:t>“</a:t>
            </a:r>
            <a:r>
              <a:rPr lang="en" sz="2200">
                <a:latin typeface="Saira"/>
                <a:ea typeface="Saira"/>
                <a:cs typeface="Saira"/>
                <a:sym typeface="Saira"/>
              </a:rPr>
              <a:t>Todas las preguntas son un llamado a conocer el mundo</a:t>
            </a:r>
            <a:r>
              <a:rPr b="0" i="0" lang="en" sz="2200" u="none" cap="none" strike="noStrike">
                <a:solidFill>
                  <a:srgbClr val="000000"/>
                </a:solidFill>
                <a:latin typeface="Saira"/>
                <a:ea typeface="Saira"/>
                <a:cs typeface="Saira"/>
                <a:sym typeface="Saira"/>
              </a:rPr>
              <a:t>. </a:t>
            </a:r>
            <a:br>
              <a:rPr b="0" i="0" lang="en" sz="2200" u="none" cap="none" strike="noStrike">
                <a:solidFill>
                  <a:srgbClr val="000000"/>
                </a:solidFill>
                <a:latin typeface="Saira"/>
                <a:ea typeface="Saira"/>
                <a:cs typeface="Saira"/>
                <a:sym typeface="Saira"/>
              </a:rPr>
            </a:br>
            <a:r>
              <a:rPr lang="en" sz="2200">
                <a:latin typeface="Saira"/>
                <a:ea typeface="Saira"/>
                <a:cs typeface="Saira"/>
                <a:sym typeface="Saira"/>
              </a:rPr>
              <a:t>No existen las preguntas tontas</a:t>
            </a:r>
            <a:r>
              <a:rPr b="0" i="0" lang="en" sz="2200" u="none" cap="none" strike="noStrike">
                <a:solidFill>
                  <a:srgbClr val="000000"/>
                </a:solidFill>
                <a:latin typeface="Saira"/>
                <a:ea typeface="Saira"/>
                <a:cs typeface="Saira"/>
                <a:sym typeface="Saira"/>
              </a:rPr>
              <a:t>”</a:t>
            </a:r>
            <a:endParaRPr sz="900"/>
          </a:p>
        </p:txBody>
      </p:sp>
      <p:sp>
        <p:nvSpPr>
          <p:cNvPr id="967" name="Google Shape;967;p84"/>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ctr">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Preguntas son bienvenidas!</a:t>
            </a:r>
            <a:endParaRPr sz="900"/>
          </a:p>
        </p:txBody>
      </p:sp>
      <p:grpSp>
        <p:nvGrpSpPr>
          <p:cNvPr id="968" name="Google Shape;968;p84"/>
          <p:cNvGrpSpPr/>
          <p:nvPr/>
        </p:nvGrpSpPr>
        <p:grpSpPr>
          <a:xfrm>
            <a:off x="250025" y="834050"/>
            <a:ext cx="3802611" cy="2860247"/>
            <a:chOff x="0" y="0"/>
            <a:chExt cx="5809060" cy="4303713"/>
          </a:xfrm>
        </p:grpSpPr>
        <p:pic>
          <p:nvPicPr>
            <p:cNvPr descr="CarlSagan.jpg" id="969" name="Google Shape;969;p84"/>
            <p:cNvPicPr preferRelativeResize="0"/>
            <p:nvPr/>
          </p:nvPicPr>
          <p:blipFill rotWithShape="1">
            <a:blip r:embed="rId3">
              <a:alphaModFix/>
            </a:blip>
            <a:srcRect b="5923" l="1590" r="24104" t="10169"/>
            <a:stretch/>
          </p:blipFill>
          <p:spPr>
            <a:xfrm>
              <a:off x="63500" y="63500"/>
              <a:ext cx="5682122" cy="4176603"/>
            </a:xfrm>
            <a:prstGeom prst="rect">
              <a:avLst/>
            </a:prstGeom>
            <a:noFill/>
            <a:ln>
              <a:noFill/>
            </a:ln>
          </p:spPr>
        </p:pic>
        <p:pic>
          <p:nvPicPr>
            <p:cNvPr descr="CarlSagan.jpg" id="970" name="Google Shape;970;p84"/>
            <p:cNvPicPr preferRelativeResize="0"/>
            <p:nvPr/>
          </p:nvPicPr>
          <p:blipFill rotWithShape="1">
            <a:blip r:embed="rId4">
              <a:alphaModFix/>
            </a:blip>
            <a:srcRect b="0" l="0" r="0" t="0"/>
            <a:stretch/>
          </p:blipFill>
          <p:spPr>
            <a:xfrm>
              <a:off x="0" y="0"/>
              <a:ext cx="5809060" cy="4303713"/>
            </a:xfrm>
            <a:prstGeom prst="rect">
              <a:avLst/>
            </a:prstGeom>
            <a:noFill/>
            <a:ln>
              <a:noFill/>
            </a:ln>
          </p:spPr>
        </p:pic>
      </p:grpSp>
      <p:sp>
        <p:nvSpPr>
          <p:cNvPr id="971" name="Google Shape;971;p84"/>
          <p:cNvSpPr txBox="1"/>
          <p:nvPr/>
        </p:nvSpPr>
        <p:spPr>
          <a:xfrm>
            <a:off x="614155" y="3248174"/>
            <a:ext cx="8279700" cy="1066500"/>
          </a:xfrm>
          <a:prstGeom prst="rect">
            <a:avLst/>
          </a:prstGeom>
          <a:noFill/>
          <a:ln>
            <a:noFill/>
          </a:ln>
        </p:spPr>
        <p:txBody>
          <a:bodyPr anchorCtr="0" anchor="t" bIns="24550" lIns="24550" spcFirstLastPara="1" rIns="24550" wrap="square" tIns="24550">
            <a:noAutofit/>
          </a:bodyPr>
          <a:lstStyle/>
          <a:p>
            <a:pPr indent="0" lvl="0" marL="0" marR="0" rtl="0" algn="r">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Carl Sagan</a:t>
            </a:r>
            <a:endParaRPr b="1" i="0" sz="1900" u="none" cap="none" strike="noStrike">
              <a:solidFill>
                <a:srgbClr val="000000"/>
              </a:solidFill>
              <a:latin typeface="Helvetica Neue"/>
              <a:ea typeface="Helvetica Neue"/>
              <a:cs typeface="Helvetica Neue"/>
              <a:sym typeface="Helvetica Neue"/>
            </a:endParaRPr>
          </a:p>
          <a:p>
            <a:pPr indent="0" lvl="0" marL="0" marR="0" rtl="0" algn="r">
              <a:lnSpc>
                <a:spcPct val="100000"/>
              </a:lnSpc>
              <a:spcBef>
                <a:spcPts val="0"/>
              </a:spcBef>
              <a:spcAft>
                <a:spcPts val="0"/>
              </a:spcAft>
              <a:buClr>
                <a:srgbClr val="000000"/>
              </a:buClr>
              <a:buSzPts val="1900"/>
              <a:buFont typeface="Arial"/>
              <a:buNone/>
            </a:pPr>
            <a:r>
              <a:t/>
            </a:r>
            <a:endParaRPr sz="1900"/>
          </a:p>
          <a:p>
            <a:pPr indent="0" lvl="0" marL="0" marR="0" rtl="0" algn="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Arial"/>
                <a:ea typeface="Arial"/>
                <a:cs typeface="Arial"/>
                <a:sym typeface="Arial"/>
              </a:rPr>
              <a:t>(</a:t>
            </a:r>
            <a:r>
              <a:rPr lang="en" sz="1900"/>
              <a:t>El mundo y sus demonios. La ciencia como una luz en la oscuridad </a:t>
            </a:r>
            <a:r>
              <a:rPr b="0" i="0" lang="en" sz="1900" u="none" cap="none" strike="noStrike">
                <a:solidFill>
                  <a:srgbClr val="000000"/>
                </a:solidFill>
                <a:latin typeface="Arial"/>
                <a:ea typeface="Arial"/>
                <a:cs typeface="Arial"/>
                <a:sym typeface="Arial"/>
              </a:rPr>
              <a:t>)</a:t>
            </a:r>
            <a:endParaRPr sz="900"/>
          </a:p>
        </p:txBody>
      </p:sp>
      <p:sp>
        <p:nvSpPr>
          <p:cNvPr id="972" name="Google Shape;972;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8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Agregar?</a:t>
            </a:r>
            <a:endParaRPr/>
          </a:p>
        </p:txBody>
      </p:sp>
      <p:sp>
        <p:nvSpPr>
          <p:cNvPr id="978" name="Google Shape;978;p85"/>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Generación de números aleatórios</a:t>
            </a:r>
            <a:endParaRPr/>
          </a:p>
          <a:p>
            <a:pPr indent="0" lvl="0" marL="0" rtl="0" algn="l">
              <a:spcBef>
                <a:spcPts val="1200"/>
              </a:spcBef>
              <a:spcAft>
                <a:spcPts val="0"/>
              </a:spcAft>
              <a:buNone/>
            </a:pPr>
            <a:r>
              <a:rPr lang="en"/>
              <a:t>Barras de error: determinación, significado, representación gráfica</a:t>
            </a:r>
            <a:endParaRPr/>
          </a:p>
          <a:p>
            <a:pPr indent="0" lvl="0" marL="0" rtl="0" algn="l">
              <a:spcBef>
                <a:spcPts val="1200"/>
              </a:spcBef>
              <a:spcAft>
                <a:spcPts val="1200"/>
              </a:spcAft>
              <a:buNone/>
            </a:pPr>
            <a:r>
              <a:rPr lang="en"/>
              <a:t>¿Algo de álgebra lineal? </a:t>
            </a:r>
            <a:endParaRPr/>
          </a:p>
        </p:txBody>
      </p:sp>
      <p:sp>
        <p:nvSpPr>
          <p:cNvPr id="979" name="Google Shape;979;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3" name="Shape 983"/>
        <p:cNvGrpSpPr/>
        <p:nvPr/>
      </p:nvGrpSpPr>
      <p:grpSpPr>
        <a:xfrm>
          <a:off x="0" y="0"/>
          <a:ext cx="0" cy="0"/>
          <a:chOff x="0" y="0"/>
          <a:chExt cx="0" cy="0"/>
        </a:xfrm>
      </p:grpSpPr>
      <p:sp>
        <p:nvSpPr>
          <p:cNvPr id="984" name="Google Shape;984;p86"/>
          <p:cNvSpPr txBox="1"/>
          <p:nvPr>
            <p:ph idx="1" type="body"/>
          </p:nvPr>
        </p:nvSpPr>
        <p:spPr>
          <a:xfrm>
            <a:off x="669727" y="995086"/>
            <a:ext cx="7804500" cy="3800100"/>
          </a:xfrm>
          <a:prstGeom prst="rect">
            <a:avLst/>
          </a:prstGeom>
          <a:noFill/>
          <a:ln>
            <a:noFill/>
          </a:ln>
        </p:spPr>
        <p:txBody>
          <a:bodyPr anchorCtr="0" anchor="ctr" bIns="32750" lIns="32750" spcFirstLastPara="1" rIns="32750" wrap="square" tIns="32750">
            <a:normAutofit/>
          </a:bodyPr>
          <a:lstStyle/>
          <a:p>
            <a:pPr indent="-107950" lvl="0" marL="114300" rtl="0" algn="l">
              <a:lnSpc>
                <a:spcPct val="100000"/>
              </a:lnSpc>
              <a:spcBef>
                <a:spcPts val="0"/>
              </a:spcBef>
              <a:spcAft>
                <a:spcPts val="0"/>
              </a:spcAft>
              <a:buClr>
                <a:srgbClr val="000000"/>
              </a:buClr>
              <a:buSzPts val="700"/>
              <a:buFont typeface="Saira"/>
              <a:buChar char="●"/>
            </a:pPr>
            <a:r>
              <a:rPr lang="en" sz="1000"/>
              <a:t>Welcome (few mins) [happy to take questions in Portuguese or Spanish]</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[boring mathematics, will take is to the delighting AI world][not codes nor calculations, but </a:t>
            </a:r>
            <a:r>
              <a:rPr lang="en" sz="900" u="sng"/>
              <a:t>concepts</a:t>
            </a:r>
            <a:r>
              <a:rPr lang="en" sz="1000"/>
              <a:t>]</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[we know you are high level executives][many connected to computer science]</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Describe the course, dynamics, main objectives, etc.: next class</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Different dynamics, 1h, no break, questions (even more informal)</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Here, prep session, refresh, concepts and jargon (Feynmann)</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Algorithms/codes/mathematics/numerics</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Build mathematical models (this is what physicists are good at!) [mathematicians x engineers]</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Understand the very basics mathematical concepts (not to be afraid) [so that we don't stop each time, but will be recap/repeated]</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Build up intuition / intuitive meaning (non rigorous) </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[we do all this math unconsciously all the time][AI/ML also helps us understand how we think!]</a:t>
            </a:r>
            <a:endParaRPr sz="900"/>
          </a:p>
          <a:p>
            <a:pPr indent="-107950" lvl="0" marL="114300" rtl="0" algn="l">
              <a:lnSpc>
                <a:spcPct val="100000"/>
              </a:lnSpc>
              <a:spcBef>
                <a:spcPts val="1100"/>
              </a:spcBef>
              <a:spcAft>
                <a:spcPts val="0"/>
              </a:spcAft>
              <a:buClr>
                <a:srgbClr val="000000"/>
              </a:buClr>
              <a:buSzPts val="700"/>
              <a:buFont typeface="Saira"/>
              <a:buChar char="●"/>
            </a:pPr>
            <a:r>
              <a:rPr lang="en" sz="1000"/>
              <a:t>Mostly vocabulary, “machine gun of concepts and nomenclature, so they will appear familiar when you hear them again in the AI context.</a:t>
            </a:r>
            <a:endParaRPr sz="900"/>
          </a:p>
        </p:txBody>
      </p:sp>
      <p:sp>
        <p:nvSpPr>
          <p:cNvPr id="985" name="Google Shape;985;p86"/>
          <p:cNvSpPr txBox="1"/>
          <p:nvPr>
            <p:ph type="title"/>
          </p:nvPr>
        </p:nvSpPr>
        <p:spPr>
          <a:xfrm>
            <a:off x="-80123" y="-157515"/>
            <a:ext cx="7076400" cy="1138500"/>
          </a:xfrm>
          <a:prstGeom prst="rect">
            <a:avLst/>
          </a:prstGeom>
          <a:noFill/>
          <a:ln>
            <a:noFill/>
          </a:ln>
        </p:spPr>
        <p:txBody>
          <a:bodyPr anchorCtr="0" anchor="ctr" bIns="32750" lIns="32750" spcFirstLastPara="1" rIns="32750" wrap="square" tIns="32750">
            <a:normAutofit/>
          </a:bodyPr>
          <a:lstStyle/>
          <a:p>
            <a:pPr indent="0" lvl="0" marL="0" rtl="0" algn="ctr">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Prolegomena/Foreword</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¿Qué es un modelo?</a:t>
            </a:r>
            <a:endParaRPr/>
          </a:p>
        </p:txBody>
      </p:sp>
      <p:sp>
        <p:nvSpPr>
          <p:cNvPr id="147" name="Google Shape;147;p24"/>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¿Cómo encuentro un modelo que representa datos?</a:t>
            </a:r>
            <a:endParaRPr/>
          </a:p>
        </p:txBody>
      </p:sp>
      <p:sp>
        <p:nvSpPr>
          <p:cNvPr id="148" name="Google Shape;14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9" name="Shape 989"/>
        <p:cNvGrpSpPr/>
        <p:nvPr/>
      </p:nvGrpSpPr>
      <p:grpSpPr>
        <a:xfrm>
          <a:off x="0" y="0"/>
          <a:ext cx="0" cy="0"/>
          <a:chOff x="0" y="0"/>
          <a:chExt cx="0" cy="0"/>
        </a:xfrm>
      </p:grpSpPr>
      <p:sp>
        <p:nvSpPr>
          <p:cNvPr id="990" name="Google Shape;990;p87"/>
          <p:cNvSpPr txBox="1"/>
          <p:nvPr>
            <p:ph type="ctrTitle"/>
          </p:nvPr>
        </p:nvSpPr>
        <p:spPr>
          <a:xfrm>
            <a:off x="311700" y="1785625"/>
            <a:ext cx="8520600" cy="101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Adaptado de</a:t>
            </a:r>
            <a:endParaRPr/>
          </a:p>
        </p:txBody>
      </p:sp>
      <p:sp>
        <p:nvSpPr>
          <p:cNvPr id="991" name="Google Shape;991;p87"/>
          <p:cNvSpPr txBox="1"/>
          <p:nvPr>
            <p:ph idx="1" type="subTitle"/>
          </p:nvPr>
        </p:nvSpPr>
        <p:spPr>
          <a:xfrm>
            <a:off x="353725" y="28436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 Bonifazi, I. Pedrón, F. Aguero</a:t>
            </a:r>
            <a:endParaRPr/>
          </a:p>
        </p:txBody>
      </p:sp>
      <p:sp>
        <p:nvSpPr>
          <p:cNvPr id="992" name="Google Shape;992;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998" name="Google Shape;998;p88"/>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Variable aleatoria discreta:</a:t>
            </a:r>
            <a:r>
              <a:rPr lang="en" sz="1500"/>
              <a:t> </a:t>
            </a:r>
            <a:r>
              <a:rPr lang="en" sz="1300"/>
              <a:t>Una variable </a:t>
            </a:r>
            <a:r>
              <a:rPr i="1" lang="en" sz="1300">
                <a:latin typeface="Times New Roman"/>
                <a:ea typeface="Times New Roman"/>
                <a:cs typeface="Times New Roman"/>
                <a:sym typeface="Times New Roman"/>
              </a:rPr>
              <a:t>X</a:t>
            </a:r>
            <a:r>
              <a:rPr lang="en" sz="1300"/>
              <a:t> es discreta si los valores que toma son numerables (finitos o infinitos). A esos valores los podemos representar con:</a:t>
            </a:r>
            <a:endParaRPr sz="1300"/>
          </a:p>
          <a:p>
            <a:pPr indent="0" lvl="0" marL="0" rtl="0" algn="l">
              <a:spcBef>
                <a:spcPts val="1200"/>
              </a:spcBef>
              <a:spcAft>
                <a:spcPts val="0"/>
              </a:spcAft>
              <a:buNone/>
            </a:pPr>
            <a:r>
              <a:t/>
            </a:r>
            <a:endParaRPr sz="600"/>
          </a:p>
          <a:p>
            <a:pPr indent="0" lvl="0" marL="0" rtl="0" algn="l">
              <a:lnSpc>
                <a:spcPct val="100000"/>
              </a:lnSpc>
              <a:spcBef>
                <a:spcPts val="1200"/>
              </a:spcBef>
              <a:spcAft>
                <a:spcPts val="0"/>
              </a:spcAft>
              <a:buNone/>
            </a:pPr>
            <a:r>
              <a:rPr lang="en" sz="1300"/>
              <a:t>En este caso tenemos </a:t>
            </a:r>
            <a:r>
              <a:rPr i="1" lang="en" sz="1500">
                <a:latin typeface="Times New Roman"/>
                <a:ea typeface="Times New Roman"/>
                <a:cs typeface="Times New Roman"/>
                <a:sym typeface="Times New Roman"/>
              </a:rPr>
              <a:t>n</a:t>
            </a:r>
            <a:r>
              <a:rPr lang="en" sz="1300"/>
              <a:t> valores que se comportan de alguna forma siguiendo alguna distribución. </a:t>
            </a:r>
            <a:endParaRPr sz="1300"/>
          </a:p>
          <a:p>
            <a:pPr indent="0" lvl="0" marL="0" rtl="0" algn="l">
              <a:lnSpc>
                <a:spcPct val="100000"/>
              </a:lnSpc>
              <a:spcBef>
                <a:spcPts val="600"/>
              </a:spcBef>
              <a:spcAft>
                <a:spcPts val="0"/>
              </a:spcAft>
              <a:buNone/>
            </a:pPr>
            <a:r>
              <a:rPr lang="en" sz="1300"/>
              <a:t>Ejemplos: </a:t>
            </a:r>
            <a:endParaRPr sz="1300"/>
          </a:p>
          <a:p>
            <a:pPr indent="-311150" lvl="0" marL="457200" rtl="0" algn="l">
              <a:lnSpc>
                <a:spcPct val="100000"/>
              </a:lnSpc>
              <a:spcBef>
                <a:spcPts val="600"/>
              </a:spcBef>
              <a:spcAft>
                <a:spcPts val="0"/>
              </a:spcAft>
              <a:buSzPts val="1300"/>
              <a:buChar char="●"/>
            </a:pPr>
            <a:r>
              <a:rPr lang="en" sz="1300"/>
              <a:t>Número de acciones vendidas de una empresa</a:t>
            </a:r>
            <a:endParaRPr sz="1300"/>
          </a:p>
          <a:p>
            <a:pPr indent="-311150" lvl="0" marL="457200" rtl="0" algn="l">
              <a:lnSpc>
                <a:spcPct val="100000"/>
              </a:lnSpc>
              <a:spcBef>
                <a:spcPts val="600"/>
              </a:spcBef>
              <a:spcAft>
                <a:spcPts val="0"/>
              </a:spcAft>
              <a:buSzPts val="1300"/>
              <a:buChar char="●"/>
            </a:pPr>
            <a:r>
              <a:rPr lang="en" sz="1300"/>
              <a:t>Número de errores de transmisión en un proceso</a:t>
            </a:r>
            <a:endParaRPr sz="1300"/>
          </a:p>
          <a:p>
            <a:pPr indent="-311150" lvl="0" marL="457200" rtl="0" algn="l">
              <a:lnSpc>
                <a:spcPct val="100000"/>
              </a:lnSpc>
              <a:spcBef>
                <a:spcPts val="600"/>
              </a:spcBef>
              <a:spcAft>
                <a:spcPts val="0"/>
              </a:spcAft>
              <a:buSzPts val="1300"/>
              <a:buChar char="●"/>
            </a:pPr>
            <a:r>
              <a:rPr lang="en" sz="1300"/>
              <a:t>Número de veces en que sale cara en una secuencia de tiradas</a:t>
            </a:r>
            <a:endParaRPr sz="1300"/>
          </a:p>
          <a:p>
            <a:pPr indent="0" lvl="0" marL="914400" rtl="0" algn="l">
              <a:lnSpc>
                <a:spcPct val="100000"/>
              </a:lnSpc>
              <a:spcBef>
                <a:spcPts val="600"/>
              </a:spcBef>
              <a:spcAft>
                <a:spcPts val="0"/>
              </a:spcAft>
              <a:buNone/>
            </a:pPr>
            <a:r>
              <a:t/>
            </a:r>
            <a:endParaRPr sz="500"/>
          </a:p>
          <a:p>
            <a:pPr indent="0" lvl="0" marL="0" rtl="0" algn="l">
              <a:spcBef>
                <a:spcPts val="600"/>
              </a:spcBef>
              <a:spcAft>
                <a:spcPts val="0"/>
              </a:spcAft>
              <a:buNone/>
            </a:pPr>
            <a:r>
              <a:t/>
            </a:r>
            <a:endParaRPr sz="13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99" name="Google Shape;999;p88"/>
          <p:cNvPicPr preferRelativeResize="0"/>
          <p:nvPr/>
        </p:nvPicPr>
        <p:blipFill>
          <a:blip r:embed="rId3">
            <a:alphaModFix/>
          </a:blip>
          <a:stretch>
            <a:fillRect/>
          </a:stretch>
        </p:blipFill>
        <p:spPr>
          <a:xfrm>
            <a:off x="3481075" y="1638325"/>
            <a:ext cx="1905375" cy="255425"/>
          </a:xfrm>
          <a:prstGeom prst="rect">
            <a:avLst/>
          </a:prstGeom>
          <a:noFill/>
          <a:ln>
            <a:noFill/>
          </a:ln>
        </p:spPr>
      </p:pic>
      <p:sp>
        <p:nvSpPr>
          <p:cNvPr id="1000" name="Google Shape;1000;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8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Parámetros Estadísticos</a:t>
            </a:r>
            <a:endParaRPr/>
          </a:p>
        </p:txBody>
      </p:sp>
      <p:sp>
        <p:nvSpPr>
          <p:cNvPr id="1006" name="Google Shape;1006;p8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674EA7"/>
                </a:solidFill>
              </a:rPr>
              <a:t>Media:</a:t>
            </a:r>
            <a:endParaRPr>
              <a:solidFill>
                <a:srgbClr val="674EA7"/>
              </a:solidFill>
            </a:endParaRPr>
          </a:p>
        </p:txBody>
      </p:sp>
      <p:pic>
        <p:nvPicPr>
          <p:cNvPr id="1007" name="Google Shape;1007;p89"/>
          <p:cNvPicPr preferRelativeResize="0"/>
          <p:nvPr/>
        </p:nvPicPr>
        <p:blipFill>
          <a:blip r:embed="rId3">
            <a:alphaModFix/>
          </a:blip>
          <a:stretch>
            <a:fillRect/>
          </a:stretch>
        </p:blipFill>
        <p:spPr>
          <a:xfrm>
            <a:off x="1357250" y="996111"/>
            <a:ext cx="2903525" cy="550667"/>
          </a:xfrm>
          <a:prstGeom prst="rect">
            <a:avLst/>
          </a:prstGeom>
          <a:noFill/>
          <a:ln>
            <a:noFill/>
          </a:ln>
        </p:spPr>
      </p:pic>
      <p:sp>
        <p:nvSpPr>
          <p:cNvPr id="1008" name="Google Shape;1008;p89"/>
          <p:cNvSpPr txBox="1"/>
          <p:nvPr/>
        </p:nvSpPr>
        <p:spPr>
          <a:xfrm>
            <a:off x="382150" y="1935238"/>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FF0000"/>
                </a:solidFill>
                <a:latin typeface="Nunito"/>
                <a:ea typeface="Nunito"/>
                <a:cs typeface="Nunito"/>
                <a:sym typeface="Nunito"/>
              </a:rPr>
              <a:t>Mediana: </a:t>
            </a:r>
            <a:endParaRPr>
              <a:solidFill>
                <a:srgbClr val="FF0000"/>
              </a:solidFill>
            </a:endParaRPr>
          </a:p>
        </p:txBody>
      </p:sp>
      <p:sp>
        <p:nvSpPr>
          <p:cNvPr id="1009" name="Google Shape;1009;p89"/>
          <p:cNvSpPr txBox="1"/>
          <p:nvPr/>
        </p:nvSpPr>
        <p:spPr>
          <a:xfrm>
            <a:off x="409425" y="27324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BF9000"/>
                </a:solidFill>
                <a:latin typeface="Nunito"/>
                <a:ea typeface="Nunito"/>
                <a:cs typeface="Nunito"/>
                <a:sym typeface="Nunito"/>
              </a:rPr>
              <a:t>Moda:  </a:t>
            </a:r>
            <a:endParaRPr>
              <a:solidFill>
                <a:srgbClr val="BF9000"/>
              </a:solidFill>
            </a:endParaRPr>
          </a:p>
        </p:txBody>
      </p:sp>
      <p:pic>
        <p:nvPicPr>
          <p:cNvPr id="1010" name="Google Shape;1010;p89"/>
          <p:cNvPicPr preferRelativeResize="0"/>
          <p:nvPr/>
        </p:nvPicPr>
        <p:blipFill>
          <a:blip r:embed="rId4">
            <a:alphaModFix/>
          </a:blip>
          <a:stretch>
            <a:fillRect/>
          </a:stretch>
        </p:blipFill>
        <p:spPr>
          <a:xfrm>
            <a:off x="1348150" y="1761876"/>
            <a:ext cx="3851651" cy="809887"/>
          </a:xfrm>
          <a:prstGeom prst="rect">
            <a:avLst/>
          </a:prstGeom>
          <a:noFill/>
          <a:ln>
            <a:noFill/>
          </a:ln>
        </p:spPr>
      </p:pic>
      <p:pic>
        <p:nvPicPr>
          <p:cNvPr id="1011" name="Google Shape;1011;p89"/>
          <p:cNvPicPr preferRelativeResize="0"/>
          <p:nvPr/>
        </p:nvPicPr>
        <p:blipFill>
          <a:blip r:embed="rId5">
            <a:alphaModFix/>
          </a:blip>
          <a:stretch>
            <a:fillRect/>
          </a:stretch>
        </p:blipFill>
        <p:spPr>
          <a:xfrm>
            <a:off x="1306075" y="2821425"/>
            <a:ext cx="5469164" cy="226100"/>
          </a:xfrm>
          <a:prstGeom prst="rect">
            <a:avLst/>
          </a:prstGeom>
          <a:noFill/>
          <a:ln>
            <a:noFill/>
          </a:ln>
        </p:spPr>
      </p:pic>
      <p:sp>
        <p:nvSpPr>
          <p:cNvPr id="1012" name="Google Shape;1012;p89"/>
          <p:cNvSpPr/>
          <p:nvPr/>
        </p:nvSpPr>
        <p:spPr>
          <a:xfrm>
            <a:off x="205000" y="4763125"/>
            <a:ext cx="8758800" cy="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89"/>
          <p:cNvPicPr preferRelativeResize="0"/>
          <p:nvPr/>
        </p:nvPicPr>
        <p:blipFill>
          <a:blip r:embed="rId6">
            <a:alphaModFix/>
          </a:blip>
          <a:stretch>
            <a:fillRect/>
          </a:stretch>
        </p:blipFill>
        <p:spPr>
          <a:xfrm>
            <a:off x="1129050" y="3343250"/>
            <a:ext cx="6573836" cy="1534475"/>
          </a:xfrm>
          <a:prstGeom prst="rect">
            <a:avLst/>
          </a:prstGeom>
          <a:noFill/>
          <a:ln>
            <a:noFill/>
          </a:ln>
        </p:spPr>
      </p:pic>
      <p:sp>
        <p:nvSpPr>
          <p:cNvPr id="1014" name="Google Shape;101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020" name="Google Shape;1020;p90"/>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Problema 1:</a:t>
            </a:r>
            <a:r>
              <a:rPr lang="en"/>
              <a:t> </a:t>
            </a:r>
            <a:r>
              <a:rPr lang="en" sz="1300"/>
              <a:t>Lanzamos un dado perfecto 240 veces, anotamos el resultado obtenido en la cara superior obteniendo los siguientes resultados: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lang="en" sz="1300"/>
              <a:t>Como sabemos que fueron 240 veces, podemos escribir una tabla de frecuencias relativas de la siguiente forma:</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300"/>
          </a:p>
          <a:p>
            <a:pPr indent="0" lvl="0" marL="0" rtl="0" algn="l">
              <a:lnSpc>
                <a:spcPct val="115000"/>
              </a:lnSpc>
              <a:spcBef>
                <a:spcPts val="1200"/>
              </a:spcBef>
              <a:spcAft>
                <a:spcPts val="0"/>
              </a:spcAft>
              <a:buNone/>
            </a:pPr>
            <a:r>
              <a:t/>
            </a:r>
            <a:endParaRPr sz="100"/>
          </a:p>
          <a:p>
            <a:pPr indent="0" lvl="0" marL="0" rtl="0" algn="l">
              <a:lnSpc>
                <a:spcPct val="115000"/>
              </a:lnSpc>
              <a:spcBef>
                <a:spcPts val="1200"/>
              </a:spcBef>
              <a:spcAft>
                <a:spcPts val="1200"/>
              </a:spcAft>
              <a:buNone/>
            </a:pPr>
            <a:r>
              <a:rPr lang="en" sz="1300"/>
              <a:t>Esta </a:t>
            </a:r>
            <a:r>
              <a:rPr b="1" lang="en" sz="1300"/>
              <a:t>frecuencia relativa</a:t>
            </a:r>
            <a:r>
              <a:rPr lang="en" sz="1300"/>
              <a:t> la podemos interpretar como la </a:t>
            </a:r>
            <a:r>
              <a:rPr b="1" lang="en" sz="1300"/>
              <a:t>función distribución de probabilidad, </a:t>
            </a:r>
            <a:r>
              <a:rPr lang="en" sz="1300"/>
              <a:t>o sea es la probabilidad de que la variable tome dicho valor</a:t>
            </a:r>
            <a:endParaRPr sz="1300"/>
          </a:p>
        </p:txBody>
      </p:sp>
      <p:graphicFrame>
        <p:nvGraphicFramePr>
          <p:cNvPr id="1021" name="Google Shape;1021;p90"/>
          <p:cNvGraphicFramePr/>
          <p:nvPr/>
        </p:nvGraphicFramePr>
        <p:xfrm>
          <a:off x="955850" y="1563925"/>
          <a:ext cx="3000000" cy="3000000"/>
        </p:xfrm>
        <a:graphic>
          <a:graphicData uri="http://schemas.openxmlformats.org/drawingml/2006/table">
            <a:tbl>
              <a:tblPr>
                <a:noFill/>
                <a:tableStyleId>{660C5DDC-9F40-4695-AD6C-B5DF80032737}</a:tableStyleId>
              </a:tblPr>
              <a:tblGrid>
                <a:gridCol w="1685450"/>
                <a:gridCol w="925600"/>
                <a:gridCol w="925600"/>
                <a:gridCol w="925600"/>
                <a:gridCol w="925600"/>
                <a:gridCol w="925600"/>
                <a:gridCol w="925600"/>
              </a:tblGrid>
              <a:tr h="397975">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Cara superior</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2</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5</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6</a:t>
                      </a:r>
                      <a:endParaRPr sz="1200">
                        <a:solidFill>
                          <a:srgbClr val="666666"/>
                        </a:solidFill>
                        <a:latin typeface="Nunito"/>
                        <a:ea typeface="Nunito"/>
                        <a:cs typeface="Nunito"/>
                        <a:sym typeface="Nunito"/>
                      </a:endParaRPr>
                    </a:p>
                  </a:txBody>
                  <a:tcPr marT="91425" marB="91425" marR="91425" marL="91425"/>
                </a:tc>
              </a:tr>
              <a:tr h="362125">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Núnero de veces</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40</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39</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42</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38</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42</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39</a:t>
                      </a:r>
                      <a:endParaRPr sz="1200">
                        <a:solidFill>
                          <a:srgbClr val="666666"/>
                        </a:solidFill>
                        <a:latin typeface="Nunito"/>
                        <a:ea typeface="Nunito"/>
                        <a:cs typeface="Nunito"/>
                        <a:sym typeface="Nunito"/>
                      </a:endParaRPr>
                    </a:p>
                  </a:txBody>
                  <a:tcPr marT="91425" marB="91425" marR="91425" marL="91425"/>
                </a:tc>
              </a:tr>
            </a:tbl>
          </a:graphicData>
        </a:graphic>
      </p:graphicFrame>
      <p:graphicFrame>
        <p:nvGraphicFramePr>
          <p:cNvPr id="1022" name="Google Shape;1022;p90"/>
          <p:cNvGraphicFramePr/>
          <p:nvPr/>
        </p:nvGraphicFramePr>
        <p:xfrm>
          <a:off x="952475" y="3047250"/>
          <a:ext cx="3000000" cy="3000000"/>
        </p:xfrm>
        <a:graphic>
          <a:graphicData uri="http://schemas.openxmlformats.org/drawingml/2006/table">
            <a:tbl>
              <a:tblPr>
                <a:noFill/>
                <a:tableStyleId>{660C5DDC-9F40-4695-AD6C-B5DF80032737}</a:tableStyleId>
              </a:tblPr>
              <a:tblGrid>
                <a:gridCol w="1685450"/>
                <a:gridCol w="925600"/>
                <a:gridCol w="925600"/>
                <a:gridCol w="925600"/>
                <a:gridCol w="925600"/>
                <a:gridCol w="925600"/>
                <a:gridCol w="925600"/>
              </a:tblGrid>
              <a:tr h="100000">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Cara superior</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2</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5</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6</a:t>
                      </a:r>
                      <a:endParaRPr sz="1200">
                        <a:solidFill>
                          <a:srgbClr val="666666"/>
                        </a:solidFill>
                        <a:latin typeface="Nunito"/>
                        <a:ea typeface="Nunito"/>
                        <a:cs typeface="Nunito"/>
                        <a:sym typeface="Nunito"/>
                      </a:endParaRPr>
                    </a:p>
                  </a:txBody>
                  <a:tcPr marT="91425" marB="91425" marR="91425" marL="91425"/>
                </a:tc>
              </a:tr>
              <a:tr h="378525">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Frecuencia relativa</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0,1667</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0,1625</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0,1750</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0,1583</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0,1750</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rgbClr val="666666"/>
                          </a:solidFill>
                          <a:latin typeface="Nunito"/>
                          <a:ea typeface="Nunito"/>
                          <a:cs typeface="Nunito"/>
                          <a:sym typeface="Nunito"/>
                        </a:rPr>
                        <a:t>0,1625</a:t>
                      </a:r>
                      <a:endParaRPr sz="1200">
                        <a:solidFill>
                          <a:srgbClr val="666666"/>
                        </a:solidFill>
                        <a:latin typeface="Nunito"/>
                        <a:ea typeface="Nunito"/>
                        <a:cs typeface="Nunito"/>
                        <a:sym typeface="Nunito"/>
                      </a:endParaRPr>
                    </a:p>
                  </a:txBody>
                  <a:tcPr marT="91425" marB="91425" marR="91425" marL="91425"/>
                </a:tc>
              </a:tr>
            </a:tbl>
          </a:graphicData>
        </a:graphic>
      </p:graphicFrame>
      <p:sp>
        <p:nvSpPr>
          <p:cNvPr id="1023" name="Google Shape;1023;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029" name="Google Shape;1029;p91"/>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La </a:t>
            </a:r>
            <a:r>
              <a:rPr b="1" lang="en" sz="1300"/>
              <a:t>función de distribución de probabilidad</a:t>
            </a:r>
            <a:r>
              <a:rPr lang="en" sz="1300"/>
              <a:t> pierde la información del número de medidas/valores que fueron utilizados en el estudio realizado. Cuanto más datos sean utilizados más precisa será la determinación de las probabilidades. </a:t>
            </a:r>
            <a:endParaRPr sz="1300"/>
          </a:p>
          <a:p>
            <a:pPr indent="0" lvl="0" marL="0" rtl="0" algn="l">
              <a:spcBef>
                <a:spcPts val="1200"/>
              </a:spcBef>
              <a:spcAft>
                <a:spcPts val="0"/>
              </a:spcAft>
              <a:buNone/>
            </a:pPr>
            <a:r>
              <a:rPr lang="en" sz="1300"/>
              <a:t>En el caso del problema, podemos calcular los resultados esperados: </a:t>
            </a:r>
            <a:endParaRPr sz="13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500"/>
          </a:p>
          <a:p>
            <a:pPr indent="0" lvl="0" marL="0" rtl="0" algn="l">
              <a:spcBef>
                <a:spcPts val="1200"/>
              </a:spcBef>
              <a:spcAft>
                <a:spcPts val="0"/>
              </a:spcAft>
              <a:buNone/>
            </a:pPr>
            <a:r>
              <a:rPr lang="en" sz="1200"/>
              <a:t>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aphicFrame>
        <p:nvGraphicFramePr>
          <p:cNvPr id="1030" name="Google Shape;1030;p91"/>
          <p:cNvGraphicFramePr/>
          <p:nvPr/>
        </p:nvGraphicFramePr>
        <p:xfrm>
          <a:off x="789275" y="2537390"/>
          <a:ext cx="3000000" cy="3000000"/>
        </p:xfrm>
        <a:graphic>
          <a:graphicData uri="http://schemas.openxmlformats.org/drawingml/2006/table">
            <a:tbl>
              <a:tblPr>
                <a:noFill/>
                <a:tableStyleId>{660C5DDC-9F40-4695-AD6C-B5DF80032737}</a:tableStyleId>
              </a:tblPr>
              <a:tblGrid>
                <a:gridCol w="1685450"/>
                <a:gridCol w="925600"/>
                <a:gridCol w="925600"/>
                <a:gridCol w="925600"/>
                <a:gridCol w="925600"/>
                <a:gridCol w="925600"/>
                <a:gridCol w="925600"/>
              </a:tblGrid>
              <a:tr h="365750">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Cara superior</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2</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3</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4</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5</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6</a:t>
                      </a:r>
                      <a:endParaRPr sz="1200">
                        <a:solidFill>
                          <a:srgbClr val="666666"/>
                        </a:solidFill>
                        <a:latin typeface="Nunito"/>
                        <a:ea typeface="Nunito"/>
                        <a:cs typeface="Nunito"/>
                        <a:sym typeface="Nunito"/>
                      </a:endParaRPr>
                    </a:p>
                  </a:txBody>
                  <a:tcPr marT="91425" marB="91425" marR="91425" marL="91425"/>
                </a:tc>
              </a:tr>
              <a:tr h="365750">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Frecuencia relativa</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0,1667</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0,1625</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0,1750</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0,1583</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0,1750</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0,1625</a:t>
                      </a:r>
                      <a:endParaRPr sz="1200">
                        <a:solidFill>
                          <a:srgbClr val="666666"/>
                        </a:solidFill>
                        <a:latin typeface="Nunito"/>
                        <a:ea typeface="Nunito"/>
                        <a:cs typeface="Nunito"/>
                        <a:sym typeface="Nunito"/>
                      </a:endParaRPr>
                    </a:p>
                  </a:txBody>
                  <a:tcPr marT="91425" marB="91425" marR="91425" marL="91425"/>
                </a:tc>
              </a:tr>
              <a:tr h="365750">
                <a:tc>
                  <a:txBody>
                    <a:bodyPr/>
                    <a:lstStyle/>
                    <a:p>
                      <a:pPr indent="0" lvl="0" marL="0" rtl="0" algn="l">
                        <a:spcBef>
                          <a:spcPts val="0"/>
                        </a:spcBef>
                        <a:spcAft>
                          <a:spcPts val="0"/>
                        </a:spcAft>
                        <a:buNone/>
                      </a:pPr>
                      <a:r>
                        <a:rPr lang="en" sz="1200">
                          <a:solidFill>
                            <a:srgbClr val="666666"/>
                          </a:solidFill>
                          <a:latin typeface="Nunito"/>
                          <a:ea typeface="Nunito"/>
                          <a:cs typeface="Nunito"/>
                          <a:sym typeface="Nunito"/>
                        </a:rPr>
                        <a:t>Probabilidad</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c>
                  <a:txBody>
                    <a:bodyPr/>
                    <a:lstStyle/>
                    <a:p>
                      <a:pPr indent="0" lvl="0" marL="0" rtl="0" algn="ctr">
                        <a:spcBef>
                          <a:spcPts val="0"/>
                        </a:spcBef>
                        <a:spcAft>
                          <a:spcPts val="0"/>
                        </a:spcAft>
                        <a:buNone/>
                      </a:pPr>
                      <a:r>
                        <a:rPr lang="en" sz="1200">
                          <a:solidFill>
                            <a:srgbClr val="666666"/>
                          </a:solidFill>
                          <a:latin typeface="Nunito"/>
                          <a:ea typeface="Nunito"/>
                          <a:cs typeface="Nunito"/>
                          <a:sym typeface="Nunito"/>
                        </a:rPr>
                        <a:t>1/6</a:t>
                      </a:r>
                      <a:endParaRPr sz="1200">
                        <a:solidFill>
                          <a:srgbClr val="666666"/>
                        </a:solidFill>
                        <a:latin typeface="Nunito"/>
                        <a:ea typeface="Nunito"/>
                        <a:cs typeface="Nunito"/>
                        <a:sym typeface="Nunito"/>
                      </a:endParaRPr>
                    </a:p>
                  </a:txBody>
                  <a:tcPr marT="91425" marB="91425" marR="91425" marL="91425"/>
                </a:tc>
              </a:tr>
            </a:tbl>
          </a:graphicData>
        </a:graphic>
      </p:graphicFrame>
      <p:sp>
        <p:nvSpPr>
          <p:cNvPr id="1031" name="Google Shape;1031;p91"/>
          <p:cNvSpPr txBox="1"/>
          <p:nvPr/>
        </p:nvSpPr>
        <p:spPr>
          <a:xfrm>
            <a:off x="7229675" y="3678700"/>
            <a:ext cx="15282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666666"/>
                </a:solidFill>
                <a:latin typeface="Nunito"/>
                <a:ea typeface="Nunito"/>
                <a:cs typeface="Nunito"/>
                <a:sym typeface="Nunito"/>
              </a:rPr>
              <a:t>1/6 = 0,16666 ….</a:t>
            </a:r>
            <a:endParaRPr sz="1200"/>
          </a:p>
        </p:txBody>
      </p:sp>
      <p:sp>
        <p:nvSpPr>
          <p:cNvPr id="1032" name="Google Shape;103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9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038" name="Google Shape;1038;p92"/>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La </a:t>
            </a:r>
            <a:r>
              <a:rPr b="1" lang="en" sz="1300"/>
              <a:t>función de distribución de probabilidad</a:t>
            </a:r>
            <a:r>
              <a:rPr lang="en" sz="1300"/>
              <a:t> pierde la información del número de medidas/valores que fueron utilizados en el estudio realizado. Cuanto más datos sean utilizados más precisa será la determinación de las probabilidades. </a:t>
            </a:r>
            <a:endParaRPr sz="1300"/>
          </a:p>
          <a:p>
            <a:pPr indent="0" lvl="0" marL="0" rtl="0" algn="l">
              <a:spcBef>
                <a:spcPts val="1200"/>
              </a:spcBef>
              <a:spcAft>
                <a:spcPts val="0"/>
              </a:spcAft>
              <a:buNone/>
            </a:pPr>
            <a:r>
              <a:rPr lang="en" sz="1300"/>
              <a:t>En el caso del problema, podemos calcular los resultados esperados: </a:t>
            </a:r>
            <a:endParaRPr sz="13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500"/>
          </a:p>
          <a:p>
            <a:pPr indent="0" lvl="0" marL="0" rtl="0" algn="l">
              <a:spcBef>
                <a:spcPts val="1200"/>
              </a:spcBef>
              <a:spcAft>
                <a:spcPts val="0"/>
              </a:spcAft>
              <a:buNone/>
            </a:pPr>
            <a:r>
              <a:rPr lang="en" sz="1200"/>
              <a:t>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39" name="Google Shape;1039;p92"/>
          <p:cNvSpPr txBox="1"/>
          <p:nvPr/>
        </p:nvSpPr>
        <p:spPr>
          <a:xfrm>
            <a:off x="5926400" y="2672150"/>
            <a:ext cx="8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 1/6</a:t>
            </a:r>
            <a:r>
              <a:rPr lang="en"/>
              <a:t>  </a:t>
            </a:r>
            <a:endParaRPr/>
          </a:p>
        </p:txBody>
      </p:sp>
      <p:sp>
        <p:nvSpPr>
          <p:cNvPr id="1040" name="Google Shape;1040;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41" name="Google Shape;1041;p92"/>
          <p:cNvPicPr preferRelativeResize="0"/>
          <p:nvPr/>
        </p:nvPicPr>
        <p:blipFill>
          <a:blip r:embed="rId3">
            <a:alphaModFix/>
          </a:blip>
          <a:stretch>
            <a:fillRect/>
          </a:stretch>
        </p:blipFill>
        <p:spPr>
          <a:xfrm>
            <a:off x="1558400" y="2301219"/>
            <a:ext cx="4230326" cy="27614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047" name="Google Shape;1047;p93"/>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La </a:t>
            </a:r>
            <a:r>
              <a:rPr b="1" lang="en" sz="1300"/>
              <a:t>función de distribución de probabilidad</a:t>
            </a:r>
            <a:r>
              <a:rPr lang="en" sz="1300"/>
              <a:t> pierde la información del número de medidas/valores que fueron utilizados en el estudio realizado. Cuanto más datos sean utilizados más precisa será la determinación de las probabilidades. </a:t>
            </a:r>
            <a:endParaRPr sz="1300"/>
          </a:p>
          <a:p>
            <a:pPr indent="0" lvl="0" marL="0" rtl="0" algn="l">
              <a:spcBef>
                <a:spcPts val="1200"/>
              </a:spcBef>
              <a:spcAft>
                <a:spcPts val="0"/>
              </a:spcAft>
              <a:buNone/>
            </a:pPr>
            <a:r>
              <a:rPr lang="en" sz="1300"/>
              <a:t>En el caso del problema, podemos calcular los resultados esperados: </a:t>
            </a:r>
            <a:endParaRPr sz="1300"/>
          </a:p>
          <a:p>
            <a:pPr indent="0" lvl="0" marL="0" rtl="0" algn="l">
              <a:spcBef>
                <a:spcPts val="1200"/>
              </a:spcBef>
              <a:spcAft>
                <a:spcPts val="0"/>
              </a:spcAft>
              <a:buNone/>
            </a:pPr>
            <a:r>
              <a:t/>
            </a:r>
            <a:endParaRPr sz="1500"/>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500"/>
          </a:p>
          <a:p>
            <a:pPr indent="0" lvl="0" marL="0" rtl="0" algn="l">
              <a:spcBef>
                <a:spcPts val="1200"/>
              </a:spcBef>
              <a:spcAft>
                <a:spcPts val="0"/>
              </a:spcAft>
              <a:buNone/>
            </a:pPr>
            <a:r>
              <a:rPr lang="en" sz="1200"/>
              <a:t>                                                                                                                                                                  </a:t>
            </a:r>
            <a:endParaRPr sz="1500"/>
          </a:p>
          <a:p>
            <a:pPr indent="0" lvl="0" marL="0" rtl="0" algn="l">
              <a:spcBef>
                <a:spcPts val="1200"/>
              </a:spcBef>
              <a:spcAft>
                <a:spcPts val="0"/>
              </a:spcAft>
              <a:buNone/>
            </a:pPr>
            <a:r>
              <a:t/>
            </a:r>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48" name="Google Shape;1048;p93"/>
          <p:cNvSpPr txBox="1"/>
          <p:nvPr/>
        </p:nvSpPr>
        <p:spPr>
          <a:xfrm>
            <a:off x="5728425" y="1984725"/>
            <a:ext cx="263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A64D79"/>
                </a:solidFill>
              </a:rPr>
              <a:t>Distribución Uniforme</a:t>
            </a:r>
            <a:endParaRPr>
              <a:solidFill>
                <a:srgbClr val="A64D79"/>
              </a:solidFill>
            </a:endParaRPr>
          </a:p>
        </p:txBody>
      </p:sp>
      <p:sp>
        <p:nvSpPr>
          <p:cNvPr id="1049" name="Google Shape;1049;p93"/>
          <p:cNvSpPr/>
          <p:nvPr/>
        </p:nvSpPr>
        <p:spPr>
          <a:xfrm>
            <a:off x="5975325" y="2007825"/>
            <a:ext cx="2143200" cy="354000"/>
          </a:xfrm>
          <a:prstGeom prst="roundRect">
            <a:avLst>
              <a:gd fmla="val 50000" name="adj"/>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3"/>
          <p:cNvSpPr txBox="1"/>
          <p:nvPr/>
        </p:nvSpPr>
        <p:spPr>
          <a:xfrm>
            <a:off x="5758475" y="3102875"/>
            <a:ext cx="323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Nunito"/>
                <a:ea typeface="Nunito"/>
                <a:cs typeface="Nunito"/>
                <a:sym typeface="Nunito"/>
              </a:rPr>
              <a:t>Si realizamos 1000 lanzamientos de un dado perfecto, ¿cuántas veces esperamos sacar el número 5?</a:t>
            </a:r>
            <a:endParaRPr>
              <a:solidFill>
                <a:schemeClr val="dk2"/>
              </a:solidFill>
              <a:latin typeface="Nunito"/>
              <a:ea typeface="Nunito"/>
              <a:cs typeface="Nunito"/>
              <a:sym typeface="Nunito"/>
            </a:endParaRPr>
          </a:p>
          <a:p>
            <a:pPr indent="0" lvl="0" marL="0" rtl="0" algn="l">
              <a:spcBef>
                <a:spcPts val="0"/>
              </a:spcBef>
              <a:spcAft>
                <a:spcPts val="0"/>
              </a:spcAft>
              <a:buNone/>
            </a:pPr>
            <a:r>
              <a:t/>
            </a:r>
            <a:endParaRPr>
              <a:solidFill>
                <a:schemeClr val="dk2"/>
              </a:solidFill>
              <a:latin typeface="Nunito"/>
              <a:ea typeface="Nunito"/>
              <a:cs typeface="Nunito"/>
              <a:sym typeface="Nunito"/>
            </a:endParaRPr>
          </a:p>
          <a:p>
            <a:pPr indent="0" lvl="0" marL="0" rtl="0" algn="l">
              <a:spcBef>
                <a:spcPts val="0"/>
              </a:spcBef>
              <a:spcAft>
                <a:spcPts val="0"/>
              </a:spcAft>
              <a:buNone/>
            </a:pPr>
            <a:r>
              <a:rPr lang="en">
                <a:solidFill>
                  <a:schemeClr val="dk2"/>
                </a:solidFill>
                <a:latin typeface="Nunito"/>
                <a:ea typeface="Nunito"/>
                <a:cs typeface="Nunito"/>
                <a:sym typeface="Nunito"/>
              </a:rPr>
              <a:t>¿ y el número 3?</a:t>
            </a:r>
            <a:endParaRPr>
              <a:solidFill>
                <a:schemeClr val="dk2"/>
              </a:solidFill>
              <a:latin typeface="Nunito"/>
              <a:ea typeface="Nunito"/>
              <a:cs typeface="Nunito"/>
              <a:sym typeface="Nunito"/>
            </a:endParaRPr>
          </a:p>
        </p:txBody>
      </p:sp>
      <p:sp>
        <p:nvSpPr>
          <p:cNvPr id="1051" name="Google Shape;1051;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2" name="Google Shape;1052;p93"/>
          <p:cNvPicPr preferRelativeResize="0"/>
          <p:nvPr/>
        </p:nvPicPr>
        <p:blipFill>
          <a:blip r:embed="rId3">
            <a:alphaModFix/>
          </a:blip>
          <a:stretch>
            <a:fillRect/>
          </a:stretch>
        </p:blipFill>
        <p:spPr>
          <a:xfrm>
            <a:off x="1558400" y="2301219"/>
            <a:ext cx="4230326" cy="2761450"/>
          </a:xfrm>
          <a:prstGeom prst="rect">
            <a:avLst/>
          </a:prstGeom>
          <a:noFill/>
          <a:ln>
            <a:noFill/>
          </a:ln>
        </p:spPr>
      </p:pic>
      <p:sp>
        <p:nvSpPr>
          <p:cNvPr id="1053" name="Google Shape;1053;p93"/>
          <p:cNvSpPr txBox="1"/>
          <p:nvPr/>
        </p:nvSpPr>
        <p:spPr>
          <a:xfrm>
            <a:off x="5926400" y="2672150"/>
            <a:ext cx="81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rPr>
              <a:t>= 1/6</a:t>
            </a:r>
            <a:r>
              <a:rPr lang="en"/>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4"/>
          <p:cNvSpPr/>
          <p:nvPr/>
        </p:nvSpPr>
        <p:spPr>
          <a:xfrm>
            <a:off x="6878225" y="738400"/>
            <a:ext cx="2002800" cy="440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060" name="Google Shape;1060;p94"/>
          <p:cNvSpPr txBox="1"/>
          <p:nvPr>
            <p:ph idx="1" type="body"/>
          </p:nvPr>
        </p:nvSpPr>
        <p:spPr>
          <a:xfrm>
            <a:off x="311700" y="834050"/>
            <a:ext cx="6465600" cy="37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u="sng"/>
              <a:t>Problema 2:</a:t>
            </a:r>
            <a:r>
              <a:rPr lang="en"/>
              <a:t> </a:t>
            </a:r>
            <a:r>
              <a:rPr lang="en" sz="1300"/>
              <a:t>Los resultados obtenidos por los 475 alumnos de primer año se obtuvieron las siguientes notas con sus frecuencias. </a:t>
            </a:r>
            <a:endParaRPr/>
          </a:p>
          <a:p>
            <a:pPr indent="0" lvl="0" marL="0" rtl="0" algn="l">
              <a:spcBef>
                <a:spcPts val="1200"/>
              </a:spcBef>
              <a:spcAft>
                <a:spcPts val="1200"/>
              </a:spcAft>
              <a:buClr>
                <a:schemeClr val="dk1"/>
              </a:buClr>
              <a:buSzPts val="1100"/>
              <a:buFont typeface="Arial"/>
              <a:buNone/>
            </a:pPr>
            <a:r>
              <a:t/>
            </a:r>
            <a:endParaRPr/>
          </a:p>
        </p:txBody>
      </p:sp>
      <p:graphicFrame>
        <p:nvGraphicFramePr>
          <p:cNvPr id="1061" name="Google Shape;1061;p94"/>
          <p:cNvGraphicFramePr/>
          <p:nvPr/>
        </p:nvGraphicFramePr>
        <p:xfrm>
          <a:off x="6988650" y="690725"/>
          <a:ext cx="3000000" cy="3000000"/>
        </p:xfrm>
        <a:graphic>
          <a:graphicData uri="http://schemas.openxmlformats.org/drawingml/2006/table">
            <a:tbl>
              <a:tblPr>
                <a:noFill/>
                <a:tableStyleId>{660C5DDC-9F40-4695-AD6C-B5DF80032737}</a:tableStyleId>
              </a:tblPr>
              <a:tblGrid>
                <a:gridCol w="890975"/>
                <a:gridCol w="890975"/>
              </a:tblGrid>
              <a:tr h="383300">
                <a:tc>
                  <a:txBody>
                    <a:bodyPr/>
                    <a:lstStyle/>
                    <a:p>
                      <a:pPr indent="0" lvl="0" marL="0" rtl="0" algn="ctr">
                        <a:spcBef>
                          <a:spcPts val="0"/>
                        </a:spcBef>
                        <a:spcAft>
                          <a:spcPts val="0"/>
                        </a:spcAft>
                        <a:buNone/>
                      </a:pPr>
                      <a:r>
                        <a:rPr b="1" lang="en" sz="1000"/>
                        <a:t>Resultado</a:t>
                      </a:r>
                      <a:endParaRPr b="1" sz="1000"/>
                    </a:p>
                  </a:txBody>
                  <a:tcPr marT="91425" marB="91425" marR="91425" marL="91425"/>
                </a:tc>
                <a:tc>
                  <a:txBody>
                    <a:bodyPr/>
                    <a:lstStyle/>
                    <a:p>
                      <a:pPr indent="0" lvl="0" marL="0" rtl="0" algn="ctr">
                        <a:spcBef>
                          <a:spcPts val="0"/>
                        </a:spcBef>
                        <a:spcAft>
                          <a:spcPts val="0"/>
                        </a:spcAft>
                        <a:buNone/>
                      </a:pPr>
                      <a:r>
                        <a:rPr b="1" lang="en" sz="1000"/>
                        <a:t>Frecuencia</a:t>
                      </a:r>
                      <a:endParaRPr b="1" sz="1000"/>
                    </a:p>
                  </a:txBody>
                  <a:tcPr marT="91425" marB="91425" marR="91425" marL="91425"/>
                </a:tc>
              </a:tr>
              <a:tr h="348900">
                <a:tc>
                  <a:txBody>
                    <a:bodyPr/>
                    <a:lstStyle/>
                    <a:p>
                      <a:pPr indent="0" lvl="0" marL="0" rtl="0" algn="ctr">
                        <a:spcBef>
                          <a:spcPts val="0"/>
                        </a:spcBef>
                        <a:spcAft>
                          <a:spcPts val="0"/>
                        </a:spcAft>
                        <a:buNone/>
                      </a:pPr>
                      <a:r>
                        <a:rPr lang="en" sz="1000"/>
                        <a:t>0</a:t>
                      </a:r>
                      <a:endParaRPr sz="1000"/>
                    </a:p>
                  </a:txBody>
                  <a:tcPr marT="91425" marB="91425" marR="91425" marL="91425"/>
                </a:tc>
                <a:tc>
                  <a:txBody>
                    <a:bodyPr/>
                    <a:lstStyle/>
                    <a:p>
                      <a:pPr indent="0" lvl="0" marL="0" rtl="0" algn="ctr">
                        <a:spcBef>
                          <a:spcPts val="0"/>
                        </a:spcBef>
                        <a:spcAft>
                          <a:spcPts val="0"/>
                        </a:spcAft>
                        <a:buNone/>
                      </a:pPr>
                      <a:r>
                        <a:rPr lang="en" sz="1000"/>
                        <a:t>20</a:t>
                      </a:r>
                      <a:endParaRPr sz="1000"/>
                    </a:p>
                  </a:txBody>
                  <a:tcPr marT="91425" marB="91425" marR="91425" marL="91425"/>
                </a:tc>
              </a:tr>
              <a:tr h="348900">
                <a:tc>
                  <a:txBody>
                    <a:bodyPr/>
                    <a:lstStyle/>
                    <a:p>
                      <a:pPr indent="0" lvl="0" marL="0" rtl="0" algn="ctr">
                        <a:spcBef>
                          <a:spcPts val="0"/>
                        </a:spcBef>
                        <a:spcAft>
                          <a:spcPts val="0"/>
                        </a:spcAft>
                        <a:buNone/>
                      </a:pPr>
                      <a:r>
                        <a:rPr lang="en" sz="1000"/>
                        <a:t>1</a:t>
                      </a:r>
                      <a:endParaRPr sz="1000"/>
                    </a:p>
                  </a:txBody>
                  <a:tcPr marT="91425" marB="91425" marR="91425" marL="91425"/>
                </a:tc>
                <a:tc>
                  <a:txBody>
                    <a:bodyPr/>
                    <a:lstStyle/>
                    <a:p>
                      <a:pPr indent="0" lvl="0" marL="0" rtl="0" algn="ctr">
                        <a:spcBef>
                          <a:spcPts val="0"/>
                        </a:spcBef>
                        <a:spcAft>
                          <a:spcPts val="0"/>
                        </a:spcAft>
                        <a:buNone/>
                      </a:pPr>
                      <a:r>
                        <a:rPr lang="en" sz="1000"/>
                        <a:t>31</a:t>
                      </a:r>
                      <a:endParaRPr sz="1000"/>
                    </a:p>
                  </a:txBody>
                  <a:tcPr marT="91425" marB="91425" marR="91425" marL="91425"/>
                </a:tc>
              </a:tr>
              <a:tr h="348900">
                <a:tc>
                  <a:txBody>
                    <a:bodyPr/>
                    <a:lstStyle/>
                    <a:p>
                      <a:pPr indent="0" lvl="0" marL="0" rtl="0" algn="ctr">
                        <a:spcBef>
                          <a:spcPts val="0"/>
                        </a:spcBef>
                        <a:spcAft>
                          <a:spcPts val="0"/>
                        </a:spcAft>
                        <a:buNone/>
                      </a:pPr>
                      <a:r>
                        <a:rPr lang="en" sz="1000"/>
                        <a:t>2</a:t>
                      </a:r>
                      <a:endParaRPr sz="1000"/>
                    </a:p>
                  </a:txBody>
                  <a:tcPr marT="91425" marB="91425" marR="91425" marL="91425"/>
                </a:tc>
                <a:tc>
                  <a:txBody>
                    <a:bodyPr/>
                    <a:lstStyle/>
                    <a:p>
                      <a:pPr indent="0" lvl="0" marL="0" rtl="0" algn="ctr">
                        <a:spcBef>
                          <a:spcPts val="0"/>
                        </a:spcBef>
                        <a:spcAft>
                          <a:spcPts val="0"/>
                        </a:spcAft>
                        <a:buNone/>
                      </a:pPr>
                      <a:r>
                        <a:rPr lang="en" sz="1000"/>
                        <a:t>44</a:t>
                      </a:r>
                      <a:endParaRPr sz="1000"/>
                    </a:p>
                  </a:txBody>
                  <a:tcPr marT="91425" marB="91425" marR="91425" marL="91425"/>
                </a:tc>
              </a:tr>
              <a:tr h="383300">
                <a:tc>
                  <a:txBody>
                    <a:bodyPr/>
                    <a:lstStyle/>
                    <a:p>
                      <a:pPr indent="0" lvl="0" marL="0" rtl="0" algn="ctr">
                        <a:spcBef>
                          <a:spcPts val="0"/>
                        </a:spcBef>
                        <a:spcAft>
                          <a:spcPts val="0"/>
                        </a:spcAft>
                        <a:buNone/>
                      </a:pPr>
                      <a:r>
                        <a:rPr lang="en" sz="1000"/>
                        <a:t>3</a:t>
                      </a:r>
                      <a:endParaRPr sz="1000"/>
                    </a:p>
                  </a:txBody>
                  <a:tcPr marT="91425" marB="91425" marR="91425" marL="91425"/>
                </a:tc>
                <a:tc>
                  <a:txBody>
                    <a:bodyPr/>
                    <a:lstStyle/>
                    <a:p>
                      <a:pPr indent="0" lvl="0" marL="0" rtl="0" algn="ctr">
                        <a:spcBef>
                          <a:spcPts val="0"/>
                        </a:spcBef>
                        <a:spcAft>
                          <a:spcPts val="0"/>
                        </a:spcAft>
                        <a:buNone/>
                      </a:pPr>
                      <a:r>
                        <a:rPr lang="en" sz="1000"/>
                        <a:t>56</a:t>
                      </a:r>
                      <a:endParaRPr sz="1000"/>
                    </a:p>
                  </a:txBody>
                  <a:tcPr marT="91425" marB="91425" marR="91425" marL="91425"/>
                </a:tc>
              </a:tr>
              <a:tr h="383300">
                <a:tc>
                  <a:txBody>
                    <a:bodyPr/>
                    <a:lstStyle/>
                    <a:p>
                      <a:pPr indent="0" lvl="0" marL="0" rtl="0" algn="ctr">
                        <a:spcBef>
                          <a:spcPts val="0"/>
                        </a:spcBef>
                        <a:spcAft>
                          <a:spcPts val="0"/>
                        </a:spcAft>
                        <a:buNone/>
                      </a:pPr>
                      <a:r>
                        <a:rPr lang="en" sz="1000"/>
                        <a:t>4</a:t>
                      </a:r>
                      <a:endParaRPr sz="1000"/>
                    </a:p>
                  </a:txBody>
                  <a:tcPr marT="91425" marB="91425" marR="91425" marL="91425"/>
                </a:tc>
                <a:tc>
                  <a:txBody>
                    <a:bodyPr/>
                    <a:lstStyle/>
                    <a:p>
                      <a:pPr indent="0" lvl="0" marL="0" rtl="0" algn="ctr">
                        <a:spcBef>
                          <a:spcPts val="0"/>
                        </a:spcBef>
                        <a:spcAft>
                          <a:spcPts val="0"/>
                        </a:spcAft>
                        <a:buNone/>
                      </a:pPr>
                      <a:r>
                        <a:rPr lang="en" sz="1000"/>
                        <a:t>64</a:t>
                      </a:r>
                      <a:endParaRPr sz="1000"/>
                    </a:p>
                  </a:txBody>
                  <a:tcPr marT="91425" marB="91425" marR="91425" marL="91425"/>
                </a:tc>
              </a:tr>
              <a:tr h="295050">
                <a:tc>
                  <a:txBody>
                    <a:bodyPr/>
                    <a:lstStyle/>
                    <a:p>
                      <a:pPr indent="0" lvl="0" marL="0" rtl="0" algn="ctr">
                        <a:spcBef>
                          <a:spcPts val="0"/>
                        </a:spcBef>
                        <a:spcAft>
                          <a:spcPts val="0"/>
                        </a:spcAft>
                        <a:buNone/>
                      </a:pPr>
                      <a:r>
                        <a:rPr lang="en" sz="1000"/>
                        <a:t>5</a:t>
                      </a:r>
                      <a:endParaRPr sz="1000"/>
                    </a:p>
                  </a:txBody>
                  <a:tcPr marT="91425" marB="91425" marR="91425" marL="91425"/>
                </a:tc>
                <a:tc>
                  <a:txBody>
                    <a:bodyPr/>
                    <a:lstStyle/>
                    <a:p>
                      <a:pPr indent="0" lvl="0" marL="0" rtl="0" algn="ctr">
                        <a:spcBef>
                          <a:spcPts val="0"/>
                        </a:spcBef>
                        <a:spcAft>
                          <a:spcPts val="0"/>
                        </a:spcAft>
                        <a:buNone/>
                      </a:pPr>
                      <a:r>
                        <a:rPr lang="en" sz="1000"/>
                        <a:t>66</a:t>
                      </a:r>
                      <a:endParaRPr sz="1000"/>
                    </a:p>
                  </a:txBody>
                  <a:tcPr marT="91425" marB="91425" marR="91425" marL="91425"/>
                </a:tc>
              </a:tr>
              <a:tr h="348900">
                <a:tc>
                  <a:txBody>
                    <a:bodyPr/>
                    <a:lstStyle/>
                    <a:p>
                      <a:pPr indent="0" lvl="0" marL="0" rtl="0" algn="ctr">
                        <a:spcBef>
                          <a:spcPts val="0"/>
                        </a:spcBef>
                        <a:spcAft>
                          <a:spcPts val="0"/>
                        </a:spcAft>
                        <a:buNone/>
                      </a:pPr>
                      <a:r>
                        <a:rPr lang="en" sz="1000"/>
                        <a:t>6</a:t>
                      </a:r>
                      <a:endParaRPr sz="1000"/>
                    </a:p>
                  </a:txBody>
                  <a:tcPr marT="91425" marB="91425" marR="91425" marL="91425"/>
                </a:tc>
                <a:tc>
                  <a:txBody>
                    <a:bodyPr/>
                    <a:lstStyle/>
                    <a:p>
                      <a:pPr indent="0" lvl="0" marL="0" rtl="0" algn="ctr">
                        <a:spcBef>
                          <a:spcPts val="0"/>
                        </a:spcBef>
                        <a:spcAft>
                          <a:spcPts val="0"/>
                        </a:spcAft>
                        <a:buNone/>
                      </a:pPr>
                      <a:r>
                        <a:rPr lang="en" sz="1000"/>
                        <a:t>62</a:t>
                      </a:r>
                      <a:endParaRPr sz="1000"/>
                    </a:p>
                  </a:txBody>
                  <a:tcPr marT="91425" marB="91425" marR="91425" marL="91425"/>
                </a:tc>
              </a:tr>
              <a:tr h="348900">
                <a:tc>
                  <a:txBody>
                    <a:bodyPr/>
                    <a:lstStyle/>
                    <a:p>
                      <a:pPr indent="0" lvl="0" marL="0" rtl="0" algn="ctr">
                        <a:spcBef>
                          <a:spcPts val="0"/>
                        </a:spcBef>
                        <a:spcAft>
                          <a:spcPts val="0"/>
                        </a:spcAft>
                        <a:buNone/>
                      </a:pPr>
                      <a:r>
                        <a:rPr lang="en" sz="1000"/>
                        <a:t>7</a:t>
                      </a:r>
                      <a:endParaRPr sz="1000"/>
                    </a:p>
                  </a:txBody>
                  <a:tcPr marT="91425" marB="91425" marR="91425" marL="91425"/>
                </a:tc>
                <a:tc>
                  <a:txBody>
                    <a:bodyPr/>
                    <a:lstStyle/>
                    <a:p>
                      <a:pPr indent="0" lvl="0" marL="0" rtl="0" algn="ctr">
                        <a:spcBef>
                          <a:spcPts val="0"/>
                        </a:spcBef>
                        <a:spcAft>
                          <a:spcPts val="0"/>
                        </a:spcAft>
                        <a:buNone/>
                      </a:pPr>
                      <a:r>
                        <a:rPr lang="en" sz="1000"/>
                        <a:t>51</a:t>
                      </a:r>
                      <a:endParaRPr sz="1000"/>
                    </a:p>
                  </a:txBody>
                  <a:tcPr marT="91425" marB="91425" marR="91425" marL="91425"/>
                </a:tc>
              </a:tr>
              <a:tr h="383300">
                <a:tc>
                  <a:txBody>
                    <a:bodyPr/>
                    <a:lstStyle/>
                    <a:p>
                      <a:pPr indent="0" lvl="0" marL="0" rtl="0" algn="ctr">
                        <a:spcBef>
                          <a:spcPts val="0"/>
                        </a:spcBef>
                        <a:spcAft>
                          <a:spcPts val="0"/>
                        </a:spcAft>
                        <a:buNone/>
                      </a:pPr>
                      <a:r>
                        <a:rPr lang="en" sz="1000"/>
                        <a:t>8</a:t>
                      </a:r>
                      <a:endParaRPr sz="1000"/>
                    </a:p>
                  </a:txBody>
                  <a:tcPr marT="91425" marB="91425" marR="91425" marL="91425"/>
                </a:tc>
                <a:tc>
                  <a:txBody>
                    <a:bodyPr/>
                    <a:lstStyle/>
                    <a:p>
                      <a:pPr indent="0" lvl="0" marL="0" rtl="0" algn="ctr">
                        <a:spcBef>
                          <a:spcPts val="0"/>
                        </a:spcBef>
                        <a:spcAft>
                          <a:spcPts val="0"/>
                        </a:spcAft>
                        <a:buNone/>
                      </a:pPr>
                      <a:r>
                        <a:rPr lang="en" sz="1000"/>
                        <a:t>39</a:t>
                      </a:r>
                      <a:endParaRPr sz="1000"/>
                    </a:p>
                  </a:txBody>
                  <a:tcPr marT="91425" marB="91425" marR="91425" marL="91425"/>
                </a:tc>
              </a:tr>
              <a:tr h="348900">
                <a:tc>
                  <a:txBody>
                    <a:bodyPr/>
                    <a:lstStyle/>
                    <a:p>
                      <a:pPr indent="0" lvl="0" marL="0" rtl="0" algn="ctr">
                        <a:spcBef>
                          <a:spcPts val="0"/>
                        </a:spcBef>
                        <a:spcAft>
                          <a:spcPts val="0"/>
                        </a:spcAft>
                        <a:buNone/>
                      </a:pPr>
                      <a:r>
                        <a:rPr lang="en" sz="1000"/>
                        <a:t>9</a:t>
                      </a:r>
                      <a:endParaRPr sz="1000"/>
                    </a:p>
                  </a:txBody>
                  <a:tcPr marT="91425" marB="91425" marR="91425" marL="91425"/>
                </a:tc>
                <a:tc>
                  <a:txBody>
                    <a:bodyPr/>
                    <a:lstStyle/>
                    <a:p>
                      <a:pPr indent="0" lvl="0" marL="0" rtl="0" algn="ctr">
                        <a:spcBef>
                          <a:spcPts val="0"/>
                        </a:spcBef>
                        <a:spcAft>
                          <a:spcPts val="0"/>
                        </a:spcAft>
                        <a:buNone/>
                      </a:pPr>
                      <a:r>
                        <a:rPr lang="en" sz="1000"/>
                        <a:t>26</a:t>
                      </a:r>
                      <a:endParaRPr sz="1000"/>
                    </a:p>
                  </a:txBody>
                  <a:tcPr marT="91425" marB="91425" marR="91425" marL="91425"/>
                </a:tc>
              </a:tr>
              <a:tr h="348900">
                <a:tc>
                  <a:txBody>
                    <a:bodyPr/>
                    <a:lstStyle/>
                    <a:p>
                      <a:pPr indent="0" lvl="0" marL="0" rtl="0" algn="ctr">
                        <a:spcBef>
                          <a:spcPts val="0"/>
                        </a:spcBef>
                        <a:spcAft>
                          <a:spcPts val="0"/>
                        </a:spcAft>
                        <a:buNone/>
                      </a:pPr>
                      <a:r>
                        <a:rPr lang="en" sz="1000"/>
                        <a:t>10</a:t>
                      </a:r>
                      <a:endParaRPr sz="1000"/>
                    </a:p>
                  </a:txBody>
                  <a:tcPr marT="91425" marB="91425" marR="91425" marL="91425"/>
                </a:tc>
                <a:tc>
                  <a:txBody>
                    <a:bodyPr/>
                    <a:lstStyle/>
                    <a:p>
                      <a:pPr indent="0" lvl="0" marL="0" rtl="0" algn="ctr">
                        <a:spcBef>
                          <a:spcPts val="0"/>
                        </a:spcBef>
                        <a:spcAft>
                          <a:spcPts val="0"/>
                        </a:spcAft>
                        <a:buNone/>
                      </a:pPr>
                      <a:r>
                        <a:rPr lang="en" sz="1000"/>
                        <a:t>16</a:t>
                      </a:r>
                      <a:endParaRPr sz="1000"/>
                    </a:p>
                  </a:txBody>
                  <a:tcPr marT="91425" marB="91425" marR="91425" marL="91425"/>
                </a:tc>
              </a:tr>
            </a:tbl>
          </a:graphicData>
        </a:graphic>
      </p:graphicFrame>
      <p:pic>
        <p:nvPicPr>
          <p:cNvPr id="1062" name="Google Shape;1062;p94"/>
          <p:cNvPicPr preferRelativeResize="0"/>
          <p:nvPr/>
        </p:nvPicPr>
        <p:blipFill>
          <a:blip r:embed="rId3">
            <a:alphaModFix/>
          </a:blip>
          <a:stretch>
            <a:fillRect/>
          </a:stretch>
        </p:blipFill>
        <p:spPr>
          <a:xfrm>
            <a:off x="2206700" y="1512800"/>
            <a:ext cx="3395174" cy="1768975"/>
          </a:xfrm>
          <a:prstGeom prst="rect">
            <a:avLst/>
          </a:prstGeom>
          <a:noFill/>
          <a:ln>
            <a:noFill/>
          </a:ln>
        </p:spPr>
      </p:pic>
      <p:sp>
        <p:nvSpPr>
          <p:cNvPr id="1063" name="Google Shape;1063;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1064" name="Google Shape;1064;p94"/>
          <p:cNvGraphicFramePr/>
          <p:nvPr/>
        </p:nvGraphicFramePr>
        <p:xfrm>
          <a:off x="6988650" y="690725"/>
          <a:ext cx="3000000" cy="3000000"/>
        </p:xfrm>
        <a:graphic>
          <a:graphicData uri="http://schemas.openxmlformats.org/drawingml/2006/table">
            <a:tbl>
              <a:tblPr>
                <a:noFill/>
                <a:tableStyleId>{660C5DDC-9F40-4695-AD6C-B5DF80032737}</a:tableStyleId>
              </a:tblPr>
              <a:tblGrid>
                <a:gridCol w="890975"/>
                <a:gridCol w="890975"/>
              </a:tblGrid>
              <a:tr h="383300">
                <a:tc>
                  <a:txBody>
                    <a:bodyPr/>
                    <a:lstStyle/>
                    <a:p>
                      <a:pPr indent="0" lvl="0" marL="0" rtl="0" algn="ctr">
                        <a:spcBef>
                          <a:spcPts val="0"/>
                        </a:spcBef>
                        <a:spcAft>
                          <a:spcPts val="0"/>
                        </a:spcAft>
                        <a:buNone/>
                      </a:pPr>
                      <a:r>
                        <a:rPr b="1" lang="en" sz="1000"/>
                        <a:t>Resultado</a:t>
                      </a:r>
                      <a:endParaRPr b="1" sz="1000"/>
                    </a:p>
                  </a:txBody>
                  <a:tcPr marT="91425" marB="91425" marR="91425" marL="91425">
                    <a:solidFill>
                      <a:schemeClr val="lt1"/>
                    </a:solidFill>
                  </a:tcPr>
                </a:tc>
                <a:tc>
                  <a:txBody>
                    <a:bodyPr/>
                    <a:lstStyle/>
                    <a:p>
                      <a:pPr indent="0" lvl="0" marL="0" rtl="0" algn="ctr">
                        <a:spcBef>
                          <a:spcPts val="0"/>
                        </a:spcBef>
                        <a:spcAft>
                          <a:spcPts val="0"/>
                        </a:spcAft>
                        <a:buNone/>
                      </a:pPr>
                      <a:r>
                        <a:rPr b="1" lang="en" sz="1000"/>
                        <a:t>F. relativa</a:t>
                      </a:r>
                      <a:endParaRPr b="1" sz="1000"/>
                    </a:p>
                  </a:txBody>
                  <a:tcPr marT="91425" marB="91425" marR="91425" marL="91425">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0</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0,042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1</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0,065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2</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0,093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3300">
                <a:tc>
                  <a:txBody>
                    <a:bodyPr/>
                    <a:lstStyle/>
                    <a:p>
                      <a:pPr indent="0" lvl="0" marL="0" rtl="0" algn="ctr">
                        <a:spcBef>
                          <a:spcPts val="0"/>
                        </a:spcBef>
                        <a:spcAft>
                          <a:spcPts val="0"/>
                        </a:spcAft>
                        <a:buNone/>
                      </a:pPr>
                      <a:r>
                        <a:rPr lang="en" sz="1000"/>
                        <a:t>3</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0,118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3300">
                <a:tc>
                  <a:txBody>
                    <a:bodyPr/>
                    <a:lstStyle/>
                    <a:p>
                      <a:pPr indent="0" lvl="0" marL="0" rtl="0" algn="ctr">
                        <a:spcBef>
                          <a:spcPts val="0"/>
                        </a:spcBef>
                        <a:spcAft>
                          <a:spcPts val="0"/>
                        </a:spcAft>
                        <a:buNone/>
                      </a:pPr>
                      <a:r>
                        <a:rPr lang="en" sz="1000"/>
                        <a:t>4</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0,135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295050">
                <a:tc>
                  <a:txBody>
                    <a:bodyPr/>
                    <a:lstStyle/>
                    <a:p>
                      <a:pPr indent="0" lvl="0" marL="0" rtl="0" algn="ctr">
                        <a:spcBef>
                          <a:spcPts val="0"/>
                        </a:spcBef>
                        <a:spcAft>
                          <a:spcPts val="0"/>
                        </a:spcAft>
                        <a:buNone/>
                      </a:pPr>
                      <a:r>
                        <a:rPr lang="en" sz="1000"/>
                        <a:t>5</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0,139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6</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0,130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7</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0,107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83300">
                <a:tc>
                  <a:txBody>
                    <a:bodyPr/>
                    <a:lstStyle/>
                    <a:p>
                      <a:pPr indent="0" lvl="0" marL="0" rtl="0" algn="ctr">
                        <a:spcBef>
                          <a:spcPts val="0"/>
                        </a:spcBef>
                        <a:spcAft>
                          <a:spcPts val="0"/>
                        </a:spcAft>
                        <a:buNone/>
                      </a:pPr>
                      <a:r>
                        <a:rPr lang="en" sz="1000"/>
                        <a:t>8</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0,082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9</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0,055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348900">
                <a:tc>
                  <a:txBody>
                    <a:bodyPr/>
                    <a:lstStyle/>
                    <a:p>
                      <a:pPr indent="0" lvl="0" marL="0" rtl="0" algn="ctr">
                        <a:spcBef>
                          <a:spcPts val="0"/>
                        </a:spcBef>
                        <a:spcAft>
                          <a:spcPts val="0"/>
                        </a:spcAft>
                        <a:buNone/>
                      </a:pPr>
                      <a:r>
                        <a:rPr lang="en" sz="1000"/>
                        <a:t>10</a:t>
                      </a:r>
                      <a:endParaRPr sz="1000"/>
                    </a:p>
                  </a:txBody>
                  <a:tcPr marT="91425" marB="91425" marR="91425" marL="91425">
                    <a:lnR cap="flat" cmpd="sng" w="9525">
                      <a:solidFill>
                        <a:srgbClr val="9E9E9E"/>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n" sz="1000"/>
                        <a:t>0,034</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bl>
          </a:graphicData>
        </a:graphic>
      </p:graphicFrame>
      <p:sp>
        <p:nvSpPr>
          <p:cNvPr id="1065" name="Google Shape;1065;p94"/>
          <p:cNvSpPr txBox="1"/>
          <p:nvPr/>
        </p:nvSpPr>
        <p:spPr>
          <a:xfrm>
            <a:off x="689525" y="3070175"/>
            <a:ext cx="6038100" cy="16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rgbClr val="666666"/>
                </a:solidFill>
                <a:latin typeface="Nunito"/>
                <a:ea typeface="Nunito"/>
                <a:cs typeface="Nunito"/>
                <a:sym typeface="Nunito"/>
              </a:rPr>
              <a:t>Caracteristicas: </a:t>
            </a:r>
            <a:endParaRPr sz="1300">
              <a:solidFill>
                <a:srgbClr val="666666"/>
              </a:solidFill>
              <a:latin typeface="Nunito"/>
              <a:ea typeface="Nunito"/>
              <a:cs typeface="Nunito"/>
              <a:sym typeface="Nunito"/>
            </a:endParaRPr>
          </a:p>
          <a:p>
            <a:pPr indent="-311150" lvl="0" marL="457200" rtl="0" algn="l">
              <a:spcBef>
                <a:spcPts val="0"/>
              </a:spcBef>
              <a:spcAft>
                <a:spcPts val="0"/>
              </a:spcAft>
              <a:buClr>
                <a:srgbClr val="666666"/>
              </a:buClr>
              <a:buSzPts val="1300"/>
              <a:buFont typeface="Nunito"/>
              <a:buChar char="●"/>
            </a:pPr>
            <a:r>
              <a:rPr lang="en" sz="1300">
                <a:solidFill>
                  <a:srgbClr val="666666"/>
                </a:solidFill>
                <a:latin typeface="Nunito"/>
                <a:ea typeface="Nunito"/>
                <a:cs typeface="Nunito"/>
                <a:sym typeface="Nunito"/>
              </a:rPr>
              <a:t>Es simétrica</a:t>
            </a:r>
            <a:endParaRPr sz="1300">
              <a:solidFill>
                <a:srgbClr val="666666"/>
              </a:solidFill>
              <a:latin typeface="Nunito"/>
              <a:ea typeface="Nunito"/>
              <a:cs typeface="Nunito"/>
              <a:sym typeface="Nunito"/>
            </a:endParaRPr>
          </a:p>
          <a:p>
            <a:pPr indent="-311150" lvl="0" marL="457200" rtl="0" algn="l">
              <a:spcBef>
                <a:spcPts val="0"/>
              </a:spcBef>
              <a:spcAft>
                <a:spcPts val="0"/>
              </a:spcAft>
              <a:buClr>
                <a:srgbClr val="666666"/>
              </a:buClr>
              <a:buSzPts val="1300"/>
              <a:buFont typeface="Nunito"/>
              <a:buChar char="●"/>
            </a:pPr>
            <a:r>
              <a:rPr lang="en" sz="1300">
                <a:solidFill>
                  <a:srgbClr val="666666"/>
                </a:solidFill>
                <a:latin typeface="Nunito"/>
                <a:ea typeface="Nunito"/>
                <a:cs typeface="Nunito"/>
                <a:sym typeface="Nunito"/>
              </a:rPr>
              <a:t>Media = Mediana = Moda = 5			</a:t>
            </a:r>
            <a:endParaRPr sz="1300">
              <a:solidFill>
                <a:srgbClr val="666666"/>
              </a:solidFill>
              <a:latin typeface="Nunito"/>
              <a:ea typeface="Nunito"/>
              <a:cs typeface="Nunito"/>
              <a:sym typeface="Nunito"/>
            </a:endParaRPr>
          </a:p>
          <a:p>
            <a:pPr indent="0" lvl="0" marL="0" rtl="0" algn="l">
              <a:lnSpc>
                <a:spcPct val="115000"/>
              </a:lnSpc>
              <a:spcBef>
                <a:spcPts val="1200"/>
              </a:spcBef>
              <a:spcAft>
                <a:spcPts val="1200"/>
              </a:spcAft>
              <a:buNone/>
            </a:pPr>
            <a:r>
              <a:rPr lang="en" sz="1300">
                <a:solidFill>
                  <a:srgbClr val="666666"/>
                </a:solidFill>
                <a:latin typeface="Nunito"/>
                <a:ea typeface="Nunito"/>
                <a:cs typeface="Nunito"/>
                <a:sym typeface="Nunito"/>
              </a:rPr>
              <a:t>Las observaciones con más frecuencia o probabilidad están alrededor del valor central. O sea, las observaciones con menos frecuencia o probabilidad se encuentran lejos del valor central.</a:t>
            </a:r>
            <a:endParaRPr/>
          </a:p>
        </p:txBody>
      </p:sp>
      <p:sp>
        <p:nvSpPr>
          <p:cNvPr id="1066" name="Google Shape;1066;p94"/>
          <p:cNvSpPr txBox="1"/>
          <p:nvPr/>
        </p:nvSpPr>
        <p:spPr>
          <a:xfrm>
            <a:off x="4003650" y="3313025"/>
            <a:ext cx="2637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A64D79"/>
                </a:solidFill>
              </a:rPr>
              <a:t>Distribución Normal</a:t>
            </a:r>
            <a:endParaRPr>
              <a:solidFill>
                <a:srgbClr val="A64D7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9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Variables aleatorias discretas</a:t>
            </a:r>
            <a:endParaRPr/>
          </a:p>
        </p:txBody>
      </p:sp>
      <p:pic>
        <p:nvPicPr>
          <p:cNvPr id="1072" name="Google Shape;1072;p95"/>
          <p:cNvPicPr preferRelativeResize="0"/>
          <p:nvPr/>
        </p:nvPicPr>
        <p:blipFill rotWithShape="1">
          <a:blip r:embed="rId3">
            <a:alphaModFix/>
          </a:blip>
          <a:srcRect b="13636" l="0" r="0" t="0"/>
          <a:stretch/>
        </p:blipFill>
        <p:spPr>
          <a:xfrm>
            <a:off x="4281500" y="2428875"/>
            <a:ext cx="4543425" cy="2221050"/>
          </a:xfrm>
          <a:prstGeom prst="rect">
            <a:avLst/>
          </a:prstGeom>
          <a:noFill/>
          <a:ln>
            <a:noFill/>
          </a:ln>
        </p:spPr>
      </p:pic>
      <p:sp>
        <p:nvSpPr>
          <p:cNvPr id="1073" name="Google Shape;1073;p95"/>
          <p:cNvSpPr txBox="1"/>
          <p:nvPr/>
        </p:nvSpPr>
        <p:spPr>
          <a:xfrm>
            <a:off x="356325" y="2583875"/>
            <a:ext cx="3717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rgbClr val="674EA7"/>
                </a:solidFill>
                <a:latin typeface="Encode Sans SemiBold"/>
                <a:ea typeface="Encode Sans SemiBold"/>
                <a:cs typeface="Encode Sans SemiBold"/>
                <a:sym typeface="Encode Sans SemiBold"/>
              </a:rPr>
              <a:t>Los cuantiles más usuales son:</a:t>
            </a:r>
            <a:endParaRPr>
              <a:solidFill>
                <a:srgbClr val="674EA7"/>
              </a:solidFill>
              <a:latin typeface="Encode Sans SemiBold"/>
              <a:ea typeface="Encode Sans SemiBold"/>
              <a:cs typeface="Encode Sans SemiBold"/>
              <a:sym typeface="Encode Sans SemiBold"/>
            </a:endParaRPr>
          </a:p>
          <a:p>
            <a:pPr indent="0" lvl="0" marL="0" rtl="0" algn="l">
              <a:spcBef>
                <a:spcPts val="0"/>
              </a:spcBef>
              <a:spcAft>
                <a:spcPts val="0"/>
              </a:spcAft>
              <a:buClr>
                <a:schemeClr val="dk1"/>
              </a:buClr>
              <a:buSzPts val="1100"/>
              <a:buFont typeface="Arial"/>
              <a:buNone/>
            </a:pPr>
            <a:r>
              <a:t/>
            </a:r>
            <a:endParaRPr>
              <a:solidFill>
                <a:srgbClr val="674EA7"/>
              </a:solidFill>
              <a:latin typeface="Encode Sans SemiBold"/>
              <a:ea typeface="Encode Sans SemiBold"/>
              <a:cs typeface="Encode Sans SemiBold"/>
              <a:sym typeface="Encode Sans SemiBold"/>
            </a:endParaRPr>
          </a:p>
          <a:p>
            <a:pPr indent="-317500" lvl="0" marL="457200" rtl="0" algn="l">
              <a:spcBef>
                <a:spcPts val="0"/>
              </a:spcBef>
              <a:spcAft>
                <a:spcPts val="0"/>
              </a:spcAft>
              <a:buClr>
                <a:srgbClr val="674EA7"/>
              </a:buClr>
              <a:buSzPts val="1400"/>
              <a:buFont typeface="Encode Sans SemiBold"/>
              <a:buChar char="●"/>
            </a:pPr>
            <a:r>
              <a:rPr lang="en" u="sng">
                <a:solidFill>
                  <a:srgbClr val="674EA7"/>
                </a:solidFill>
                <a:latin typeface="Encode Sans SemiBold"/>
                <a:ea typeface="Encode Sans SemiBold"/>
                <a:cs typeface="Encode Sans SemiBold"/>
                <a:sym typeface="Encode Sans SemiBold"/>
              </a:rPr>
              <a:t>Cuartiles:</a:t>
            </a:r>
            <a:r>
              <a:rPr lang="en">
                <a:solidFill>
                  <a:srgbClr val="674EA7"/>
                </a:solidFill>
                <a:latin typeface="Encode Sans SemiBold"/>
                <a:ea typeface="Encode Sans SemiBold"/>
                <a:cs typeface="Encode Sans SemiBold"/>
                <a:sym typeface="Encode Sans SemiBold"/>
              </a:rPr>
              <a:t> dividen a los datos en cuatro partes (son los cuantiles 0,25; 0,50 y 0,75).</a:t>
            </a:r>
            <a:endParaRPr>
              <a:solidFill>
                <a:srgbClr val="674EA7"/>
              </a:solidFill>
              <a:latin typeface="Encode Sans SemiBold"/>
              <a:ea typeface="Encode Sans SemiBold"/>
              <a:cs typeface="Encode Sans SemiBold"/>
              <a:sym typeface="Encode Sans SemiBold"/>
            </a:endParaRPr>
          </a:p>
          <a:p>
            <a:pPr indent="0" lvl="0" marL="457200" rtl="0" algn="l">
              <a:spcBef>
                <a:spcPts val="0"/>
              </a:spcBef>
              <a:spcAft>
                <a:spcPts val="0"/>
              </a:spcAft>
              <a:buClr>
                <a:schemeClr val="dk1"/>
              </a:buClr>
              <a:buSzPts val="1100"/>
              <a:buFont typeface="Arial"/>
              <a:buNone/>
            </a:pPr>
            <a:r>
              <a:t/>
            </a:r>
            <a:endParaRPr>
              <a:solidFill>
                <a:srgbClr val="674EA7"/>
              </a:solidFill>
              <a:latin typeface="Encode Sans SemiBold"/>
              <a:ea typeface="Encode Sans SemiBold"/>
              <a:cs typeface="Encode Sans SemiBold"/>
              <a:sym typeface="Encode Sans SemiBold"/>
            </a:endParaRPr>
          </a:p>
          <a:p>
            <a:pPr indent="-317500" lvl="0" marL="457200" rtl="0" algn="l">
              <a:spcBef>
                <a:spcPts val="0"/>
              </a:spcBef>
              <a:spcAft>
                <a:spcPts val="0"/>
              </a:spcAft>
              <a:buClr>
                <a:srgbClr val="674EA7"/>
              </a:buClr>
              <a:buSzPts val="1400"/>
              <a:buFont typeface="Encode Sans SemiBold"/>
              <a:buChar char="●"/>
            </a:pPr>
            <a:r>
              <a:rPr lang="en" u="sng">
                <a:solidFill>
                  <a:srgbClr val="674EA7"/>
                </a:solidFill>
                <a:latin typeface="Encode Sans SemiBold"/>
                <a:ea typeface="Encode Sans SemiBold"/>
                <a:cs typeface="Encode Sans SemiBold"/>
                <a:sym typeface="Encode Sans SemiBold"/>
              </a:rPr>
              <a:t>Percentiles:</a:t>
            </a:r>
            <a:r>
              <a:rPr lang="en">
                <a:solidFill>
                  <a:srgbClr val="674EA7"/>
                </a:solidFill>
                <a:latin typeface="Encode Sans SemiBold"/>
                <a:ea typeface="Encode Sans SemiBold"/>
                <a:cs typeface="Encode Sans SemiBold"/>
                <a:sym typeface="Encode Sans SemiBold"/>
              </a:rPr>
              <a:t> dividen a los datos en 100 partes.</a:t>
            </a:r>
            <a:endParaRPr>
              <a:solidFill>
                <a:srgbClr val="674EA7"/>
              </a:solidFill>
              <a:latin typeface="Encode Sans SemiBold"/>
              <a:ea typeface="Encode Sans SemiBold"/>
              <a:cs typeface="Encode Sans SemiBold"/>
              <a:sym typeface="Encode Sans SemiBold"/>
            </a:endParaRPr>
          </a:p>
        </p:txBody>
      </p:sp>
      <p:sp>
        <p:nvSpPr>
          <p:cNvPr id="1074" name="Google Shape;1074;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75" name="Google Shape;1075;p95"/>
          <p:cNvSpPr txBox="1"/>
          <p:nvPr>
            <p:ph idx="1" type="body"/>
          </p:nvPr>
        </p:nvSpPr>
        <p:spPr>
          <a:xfrm>
            <a:off x="311700" y="790250"/>
            <a:ext cx="8520600" cy="1720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Otra herramienta útil para cuantificar la dispersión de los datos son los cuantiles. </a:t>
            </a:r>
            <a:endParaRPr/>
          </a:p>
          <a:p>
            <a:pPr indent="0" lvl="0" marL="0" rtl="0" algn="l">
              <a:lnSpc>
                <a:spcPct val="115000"/>
              </a:lnSpc>
              <a:spcBef>
                <a:spcPts val="1200"/>
              </a:spcBef>
              <a:spcAft>
                <a:spcPts val="1200"/>
              </a:spcAft>
              <a:buNone/>
            </a:pPr>
            <a:r>
              <a:rPr b="1" lang="en">
                <a:latin typeface="Encode Sans"/>
                <a:ea typeface="Encode Sans"/>
                <a:cs typeface="Encode Sans"/>
                <a:sym typeface="Encode Sans"/>
              </a:rPr>
              <a:t>Cuantil:</a:t>
            </a:r>
            <a:r>
              <a:rPr lang="en"/>
              <a:t> el cuantil de orden p de una distribución (con 0 &lt; p &lt; 1) es el valor de la variable xₚ que marca un corte de modo que una proporción p de los datos es menor o igual que x . Por ejemplo, el cuantil de orden 0,93 dejaría un 93% de valores por debajo, y el cuantil de orden 0,50 se corresponde con la mediana de los datos.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9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Box plot (diagrama de caja)</a:t>
            </a:r>
            <a:endParaRPr/>
          </a:p>
        </p:txBody>
      </p:sp>
      <p:sp>
        <p:nvSpPr>
          <p:cNvPr id="1081" name="Google Shape;1081;p96"/>
          <p:cNvSpPr/>
          <p:nvPr/>
        </p:nvSpPr>
        <p:spPr>
          <a:xfrm>
            <a:off x="1426575" y="2431050"/>
            <a:ext cx="654600" cy="11691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2" name="Google Shape;1082;p96"/>
          <p:cNvCxnSpPr/>
          <p:nvPr/>
        </p:nvCxnSpPr>
        <p:spPr>
          <a:xfrm>
            <a:off x="1426575" y="2863200"/>
            <a:ext cx="654600" cy="0"/>
          </a:xfrm>
          <a:prstGeom prst="straightConnector1">
            <a:avLst/>
          </a:prstGeom>
          <a:noFill/>
          <a:ln cap="flat" cmpd="sng" w="19050">
            <a:solidFill>
              <a:schemeClr val="dk2"/>
            </a:solidFill>
            <a:prstDash val="solid"/>
            <a:round/>
            <a:headEnd len="med" w="med" type="none"/>
            <a:tailEnd len="med" w="med" type="none"/>
          </a:ln>
        </p:spPr>
      </p:cxnSp>
      <p:cxnSp>
        <p:nvCxnSpPr>
          <p:cNvPr id="1083" name="Google Shape;1083;p96"/>
          <p:cNvCxnSpPr/>
          <p:nvPr/>
        </p:nvCxnSpPr>
        <p:spPr>
          <a:xfrm rot="10800000">
            <a:off x="1753725" y="2062050"/>
            <a:ext cx="300" cy="369000"/>
          </a:xfrm>
          <a:prstGeom prst="straightConnector1">
            <a:avLst/>
          </a:prstGeom>
          <a:noFill/>
          <a:ln cap="flat" cmpd="sng" w="19050">
            <a:solidFill>
              <a:schemeClr val="dk2"/>
            </a:solidFill>
            <a:prstDash val="solid"/>
            <a:round/>
            <a:headEnd len="med" w="med" type="none"/>
            <a:tailEnd len="med" w="med" type="none"/>
          </a:ln>
        </p:spPr>
      </p:cxnSp>
      <p:cxnSp>
        <p:nvCxnSpPr>
          <p:cNvPr id="1084" name="Google Shape;1084;p96"/>
          <p:cNvCxnSpPr/>
          <p:nvPr/>
        </p:nvCxnSpPr>
        <p:spPr>
          <a:xfrm rot="10800000">
            <a:off x="1753600" y="3600075"/>
            <a:ext cx="300" cy="631200"/>
          </a:xfrm>
          <a:prstGeom prst="straightConnector1">
            <a:avLst/>
          </a:prstGeom>
          <a:noFill/>
          <a:ln cap="flat" cmpd="sng" w="19050">
            <a:solidFill>
              <a:schemeClr val="dk2"/>
            </a:solidFill>
            <a:prstDash val="solid"/>
            <a:round/>
            <a:headEnd len="med" w="med" type="none"/>
            <a:tailEnd len="med" w="med" type="none"/>
          </a:ln>
        </p:spPr>
      </p:cxnSp>
      <p:cxnSp>
        <p:nvCxnSpPr>
          <p:cNvPr id="1085" name="Google Shape;1085;p96"/>
          <p:cNvCxnSpPr/>
          <p:nvPr/>
        </p:nvCxnSpPr>
        <p:spPr>
          <a:xfrm rot="10800000">
            <a:off x="1414900" y="2068650"/>
            <a:ext cx="678000" cy="0"/>
          </a:xfrm>
          <a:prstGeom prst="straightConnector1">
            <a:avLst/>
          </a:prstGeom>
          <a:noFill/>
          <a:ln cap="flat" cmpd="sng" w="19050">
            <a:solidFill>
              <a:schemeClr val="dk2"/>
            </a:solidFill>
            <a:prstDash val="solid"/>
            <a:round/>
            <a:headEnd len="med" w="med" type="none"/>
            <a:tailEnd len="med" w="med" type="none"/>
          </a:ln>
        </p:spPr>
      </p:cxnSp>
      <p:cxnSp>
        <p:nvCxnSpPr>
          <p:cNvPr id="1086" name="Google Shape;1086;p96"/>
          <p:cNvCxnSpPr/>
          <p:nvPr/>
        </p:nvCxnSpPr>
        <p:spPr>
          <a:xfrm rot="10800000">
            <a:off x="1414900" y="4225630"/>
            <a:ext cx="678000" cy="0"/>
          </a:xfrm>
          <a:prstGeom prst="straightConnector1">
            <a:avLst/>
          </a:prstGeom>
          <a:noFill/>
          <a:ln cap="flat" cmpd="sng" w="19050">
            <a:solidFill>
              <a:schemeClr val="dk2"/>
            </a:solidFill>
            <a:prstDash val="solid"/>
            <a:round/>
            <a:headEnd len="med" w="med" type="none"/>
            <a:tailEnd len="med" w="med" type="none"/>
          </a:ln>
        </p:spPr>
      </p:cxnSp>
      <p:sp>
        <p:nvSpPr>
          <p:cNvPr id="1087" name="Google Shape;1087;p96"/>
          <p:cNvSpPr/>
          <p:nvPr/>
        </p:nvSpPr>
        <p:spPr>
          <a:xfrm>
            <a:off x="1695450" y="4418300"/>
            <a:ext cx="128700" cy="105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6"/>
          <p:cNvSpPr txBox="1"/>
          <p:nvPr/>
        </p:nvSpPr>
        <p:spPr>
          <a:xfrm>
            <a:off x="2631500" y="185219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Máximo</a:t>
            </a:r>
            <a:endParaRPr sz="1300"/>
          </a:p>
        </p:txBody>
      </p:sp>
      <p:sp>
        <p:nvSpPr>
          <p:cNvPr id="1089" name="Google Shape;1089;p96"/>
          <p:cNvSpPr txBox="1"/>
          <p:nvPr/>
        </p:nvSpPr>
        <p:spPr>
          <a:xfrm>
            <a:off x="2631500" y="403861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Mínimo</a:t>
            </a:r>
            <a:endParaRPr sz="1300"/>
          </a:p>
        </p:txBody>
      </p:sp>
      <p:sp>
        <p:nvSpPr>
          <p:cNvPr id="1090" name="Google Shape;1090;p96"/>
          <p:cNvSpPr txBox="1"/>
          <p:nvPr/>
        </p:nvSpPr>
        <p:spPr>
          <a:xfrm>
            <a:off x="2631500" y="267870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Mediana</a:t>
            </a:r>
            <a:endParaRPr sz="1300"/>
          </a:p>
        </p:txBody>
      </p:sp>
      <p:sp>
        <p:nvSpPr>
          <p:cNvPr id="1091" name="Google Shape;1091;p96"/>
          <p:cNvSpPr txBox="1"/>
          <p:nvPr/>
        </p:nvSpPr>
        <p:spPr>
          <a:xfrm>
            <a:off x="2631500" y="222150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3º cuartil</a:t>
            </a:r>
            <a:endParaRPr sz="1300"/>
          </a:p>
        </p:txBody>
      </p:sp>
      <p:sp>
        <p:nvSpPr>
          <p:cNvPr id="1092" name="Google Shape;1092;p96"/>
          <p:cNvSpPr txBox="1"/>
          <p:nvPr/>
        </p:nvSpPr>
        <p:spPr>
          <a:xfrm>
            <a:off x="2631500" y="3387880"/>
            <a:ext cx="1075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1º cuartil</a:t>
            </a:r>
            <a:endParaRPr sz="1300"/>
          </a:p>
        </p:txBody>
      </p:sp>
      <p:sp>
        <p:nvSpPr>
          <p:cNvPr id="1093" name="Google Shape;1093;p96"/>
          <p:cNvSpPr txBox="1"/>
          <p:nvPr/>
        </p:nvSpPr>
        <p:spPr>
          <a:xfrm>
            <a:off x="2555300" y="4355100"/>
            <a:ext cx="20283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Punto atípico (</a:t>
            </a:r>
            <a:r>
              <a:rPr i="1" lang="en" sz="1300"/>
              <a:t>outlier</a:t>
            </a:r>
            <a:r>
              <a:rPr lang="en" sz="1300"/>
              <a:t>)</a:t>
            </a:r>
            <a:endParaRPr sz="1300"/>
          </a:p>
        </p:txBody>
      </p:sp>
      <p:sp>
        <p:nvSpPr>
          <p:cNvPr id="1094" name="Google Shape;1094;p96"/>
          <p:cNvSpPr/>
          <p:nvPr/>
        </p:nvSpPr>
        <p:spPr>
          <a:xfrm flipH="1">
            <a:off x="2245725" y="1992800"/>
            <a:ext cx="467700" cy="105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6"/>
          <p:cNvSpPr/>
          <p:nvPr/>
        </p:nvSpPr>
        <p:spPr>
          <a:xfrm flipH="1">
            <a:off x="2245725" y="4179220"/>
            <a:ext cx="467700" cy="105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6"/>
          <p:cNvSpPr/>
          <p:nvPr/>
        </p:nvSpPr>
        <p:spPr>
          <a:xfrm flipH="1">
            <a:off x="2245725" y="2373800"/>
            <a:ext cx="467700" cy="105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6"/>
          <p:cNvSpPr/>
          <p:nvPr/>
        </p:nvSpPr>
        <p:spPr>
          <a:xfrm flipH="1">
            <a:off x="2245725" y="2831000"/>
            <a:ext cx="467700" cy="105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6"/>
          <p:cNvSpPr/>
          <p:nvPr/>
        </p:nvSpPr>
        <p:spPr>
          <a:xfrm flipH="1">
            <a:off x="2245725" y="3534551"/>
            <a:ext cx="467700" cy="105300"/>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6"/>
          <p:cNvSpPr/>
          <p:nvPr/>
        </p:nvSpPr>
        <p:spPr>
          <a:xfrm flipH="1" rot="360615">
            <a:off x="1988660" y="4484103"/>
            <a:ext cx="724885" cy="105256"/>
          </a:xfrm>
          <a:prstGeom prst="rightArrow">
            <a:avLst>
              <a:gd fmla="val 50000" name="adj1"/>
              <a:gd fmla="val 50000" name="adj2"/>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0" name="Google Shape;1100;p96"/>
          <p:cNvPicPr preferRelativeResize="0"/>
          <p:nvPr/>
        </p:nvPicPr>
        <p:blipFill>
          <a:blip r:embed="rId3">
            <a:alphaModFix/>
          </a:blip>
          <a:stretch>
            <a:fillRect/>
          </a:stretch>
        </p:blipFill>
        <p:spPr>
          <a:xfrm>
            <a:off x="4736000" y="1324550"/>
            <a:ext cx="3632000" cy="3632000"/>
          </a:xfrm>
          <a:prstGeom prst="rect">
            <a:avLst/>
          </a:prstGeom>
          <a:noFill/>
          <a:ln>
            <a:noFill/>
          </a:ln>
        </p:spPr>
      </p:pic>
      <p:sp>
        <p:nvSpPr>
          <p:cNvPr id="1101" name="Google Shape;1101;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02" name="Google Shape;1102;p96"/>
          <p:cNvSpPr txBox="1"/>
          <p:nvPr>
            <p:ph idx="1" type="body"/>
          </p:nvPr>
        </p:nvSpPr>
        <p:spPr>
          <a:xfrm>
            <a:off x="311700" y="587513"/>
            <a:ext cx="8520600" cy="3734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t>Una manera cómoda y rápida de visualizar varios de los indicadores que estuvimos viendo es usando los diagrama de caja (que llamamos box plot, como en inglés). El mismo resume las propiedades de una serie de datos, mostrando la mediana, máximo, mínimos y cuartiles:</a:t>
            </a:r>
            <a:endParaRPr sz="16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descr="Image" id="153" name="Google Shape;153;p25"/>
          <p:cNvPicPr preferRelativeResize="0"/>
          <p:nvPr/>
        </p:nvPicPr>
        <p:blipFill rotWithShape="1">
          <a:blip r:embed="rId3">
            <a:alphaModFix/>
          </a:blip>
          <a:srcRect b="11487" l="7114" r="0" t="15895"/>
          <a:stretch/>
        </p:blipFill>
        <p:spPr>
          <a:xfrm>
            <a:off x="5537075" y="1984048"/>
            <a:ext cx="3636275" cy="2311425"/>
          </a:xfrm>
          <a:prstGeom prst="rect">
            <a:avLst/>
          </a:prstGeom>
          <a:noFill/>
          <a:ln>
            <a:noFill/>
          </a:ln>
        </p:spPr>
      </p:pic>
      <p:sp>
        <p:nvSpPr>
          <p:cNvPr id="154" name="Google Shape;154;p25"/>
          <p:cNvSpPr txBox="1"/>
          <p:nvPr/>
        </p:nvSpPr>
        <p:spPr>
          <a:xfrm>
            <a:off x="8857201" y="3918000"/>
            <a:ext cx="2106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433FF"/>
              </a:buClr>
              <a:buSzPts val="1700"/>
              <a:buFont typeface="Saira Thin"/>
              <a:buNone/>
            </a:pPr>
            <a:r>
              <a:rPr b="1" i="1" lang="en" sz="1700" u="none" cap="none" strike="noStrike">
                <a:solidFill>
                  <a:srgbClr val="664EA6"/>
                </a:solidFill>
                <a:latin typeface="Saira"/>
                <a:ea typeface="Saira"/>
                <a:cs typeface="Saira"/>
                <a:sym typeface="Saira"/>
              </a:rPr>
              <a:t>x</a:t>
            </a:r>
            <a:endParaRPr b="1" sz="900">
              <a:solidFill>
                <a:srgbClr val="664EA6"/>
              </a:solidFill>
            </a:endParaRPr>
          </a:p>
        </p:txBody>
      </p:sp>
      <p:sp>
        <p:nvSpPr>
          <p:cNvPr id="155" name="Google Shape;155;p25"/>
          <p:cNvSpPr txBox="1"/>
          <p:nvPr/>
        </p:nvSpPr>
        <p:spPr>
          <a:xfrm>
            <a:off x="5447406" y="1939543"/>
            <a:ext cx="222300" cy="327900"/>
          </a:xfrm>
          <a:prstGeom prst="rect">
            <a:avLst/>
          </a:prstGeom>
          <a:noFill/>
          <a:ln>
            <a:noFill/>
          </a:ln>
        </p:spPr>
        <p:txBody>
          <a:bodyPr anchorCtr="0" anchor="ctr" bIns="32750" lIns="32750" spcFirstLastPara="1" rIns="32750" wrap="square" tIns="32750">
            <a:spAutoFit/>
          </a:bodyPr>
          <a:lstStyle/>
          <a:p>
            <a:pPr indent="0" lvl="0" marL="0" marR="0" rtl="0" algn="ctr">
              <a:lnSpc>
                <a:spcPct val="100000"/>
              </a:lnSpc>
              <a:spcBef>
                <a:spcPts val="0"/>
              </a:spcBef>
              <a:spcAft>
                <a:spcPts val="0"/>
              </a:spcAft>
              <a:buClr>
                <a:srgbClr val="0433FF"/>
              </a:buClr>
              <a:buSzPts val="1700"/>
              <a:buFont typeface="Saira Thin"/>
              <a:buNone/>
            </a:pPr>
            <a:r>
              <a:rPr b="1" i="1" lang="en" sz="1700" u="none" cap="none" strike="noStrike">
                <a:solidFill>
                  <a:srgbClr val="664EA6"/>
                </a:solidFill>
                <a:latin typeface="Saira"/>
                <a:ea typeface="Saira"/>
                <a:cs typeface="Saira"/>
                <a:sym typeface="Saira"/>
              </a:rPr>
              <a:t>y</a:t>
            </a:r>
            <a:endParaRPr b="1" sz="900">
              <a:solidFill>
                <a:srgbClr val="664EA6"/>
              </a:solidFill>
            </a:endParaRPr>
          </a:p>
        </p:txBody>
      </p:sp>
      <p:sp>
        <p:nvSpPr>
          <p:cNvPr id="156" name="Google Shape;15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5"/>
          <p:cNvSpPr txBox="1"/>
          <p:nvPr>
            <p:ph idx="1" type="body"/>
          </p:nvPr>
        </p:nvSpPr>
        <p:spPr>
          <a:xfrm>
            <a:off x="311700" y="761650"/>
            <a:ext cx="6909900" cy="3810300"/>
          </a:xfrm>
          <a:prstGeom prst="rect">
            <a:avLst/>
          </a:prstGeom>
          <a:noFill/>
          <a:ln>
            <a:noFill/>
          </a:ln>
        </p:spPr>
        <p:txBody>
          <a:bodyPr anchorCtr="0" anchor="ctr" bIns="32750" lIns="32750" spcFirstLastPara="1" rIns="32750" wrap="square" tIns="32750">
            <a:normAutofit fontScale="92500" lnSpcReduction="20000"/>
          </a:bodyPr>
          <a:lstStyle/>
          <a:p>
            <a:pPr indent="-232727" lvl="0" marL="215900" rtl="0" algn="l">
              <a:lnSpc>
                <a:spcPct val="150000"/>
              </a:lnSpc>
              <a:spcBef>
                <a:spcPts val="0"/>
              </a:spcBef>
              <a:spcAft>
                <a:spcPts val="0"/>
              </a:spcAft>
              <a:buClr>
                <a:srgbClr val="000000"/>
              </a:buClr>
              <a:buSzPct val="100000"/>
              <a:buFont typeface="Saira"/>
              <a:buChar char="●"/>
            </a:pPr>
            <a:r>
              <a:rPr lang="en"/>
              <a:t>Normalmente los datos son discretos:</a:t>
            </a:r>
            <a:endParaRPr/>
          </a:p>
          <a:p>
            <a:pPr indent="-334327" lvl="1" marL="914400" rtl="0" algn="l">
              <a:lnSpc>
                <a:spcPct val="150000"/>
              </a:lnSpc>
              <a:spcBef>
                <a:spcPts val="0"/>
              </a:spcBef>
              <a:spcAft>
                <a:spcPts val="0"/>
              </a:spcAft>
              <a:buClr>
                <a:srgbClr val="000000"/>
              </a:buClr>
              <a:buSzPct val="100000"/>
              <a:buFont typeface="Saira"/>
              <a:buChar char="○"/>
            </a:pPr>
            <a:r>
              <a:rPr lang="en" sz="1800"/>
              <a:t>Ejemplo:</a:t>
            </a:r>
            <a:r>
              <a:rPr lang="en" sz="1800"/>
              <a:t> pares de números </a:t>
            </a:r>
            <a:br>
              <a:rPr lang="en" sz="1800"/>
            </a:br>
            <a:r>
              <a:rPr lang="en" sz="1800"/>
              <a:t>pueden visualizarse  como un gráfico de dispersión </a:t>
            </a:r>
            <a:endParaRPr sz="1800"/>
          </a:p>
          <a:p>
            <a:pPr indent="-232727" lvl="0" marL="215900" rtl="0" algn="l">
              <a:lnSpc>
                <a:spcPct val="150000"/>
              </a:lnSpc>
              <a:spcBef>
                <a:spcPts val="0"/>
              </a:spcBef>
              <a:spcAft>
                <a:spcPts val="0"/>
              </a:spcAft>
              <a:buClr>
                <a:srgbClr val="000000"/>
              </a:buClr>
              <a:buSzPct val="100000"/>
              <a:buFont typeface="Saira"/>
              <a:buChar char="●"/>
            </a:pPr>
            <a:r>
              <a:rPr lang="en"/>
              <a:t>Frecuentemente</a:t>
            </a:r>
            <a:r>
              <a:rPr lang="en"/>
              <a:t> los modelos vienen dados por </a:t>
            </a:r>
            <a:br>
              <a:rPr lang="en"/>
            </a:br>
            <a:r>
              <a:rPr lang="en"/>
              <a:t>funciones continuas</a:t>
            </a:r>
            <a:endParaRPr/>
          </a:p>
          <a:p>
            <a:pPr indent="-334327" lvl="1" marL="914400" rtl="0" algn="l">
              <a:lnSpc>
                <a:spcPct val="150000"/>
              </a:lnSpc>
              <a:spcBef>
                <a:spcPts val="0"/>
              </a:spcBef>
              <a:spcAft>
                <a:spcPts val="0"/>
              </a:spcAft>
              <a:buClr>
                <a:srgbClr val="000000"/>
              </a:buClr>
              <a:buSzPct val="100000"/>
              <a:buFont typeface="Saira"/>
              <a:buChar char="○"/>
            </a:pPr>
            <a:r>
              <a:rPr lang="en" sz="1800"/>
              <a:t>Ej.: función continua de una variable </a:t>
            </a:r>
            <a:r>
              <a:rPr b="1" i="1" lang="en" sz="1800">
                <a:solidFill>
                  <a:srgbClr val="674EA7"/>
                </a:solidFill>
              </a:rPr>
              <a:t>f(x)</a:t>
            </a:r>
            <a:endParaRPr b="1" i="1" sz="1800">
              <a:solidFill>
                <a:srgbClr val="674EA7"/>
              </a:solidFill>
            </a:endParaRPr>
          </a:p>
          <a:p>
            <a:pPr indent="-334327" lvl="1" marL="914400" rtl="0" algn="l">
              <a:lnSpc>
                <a:spcPct val="150000"/>
              </a:lnSpc>
              <a:spcBef>
                <a:spcPts val="0"/>
              </a:spcBef>
              <a:spcAft>
                <a:spcPts val="0"/>
              </a:spcAft>
              <a:buClr>
                <a:srgbClr val="000000"/>
              </a:buClr>
              <a:buSzPct val="100000"/>
              <a:buFont typeface="Saira"/>
              <a:buChar char="○"/>
            </a:pPr>
            <a:r>
              <a:rPr lang="en" sz="1800"/>
              <a:t>Puede representarse en un gráfico </a:t>
            </a:r>
            <a:r>
              <a:rPr b="1" i="1" lang="en" sz="1800">
                <a:solidFill>
                  <a:srgbClr val="674EA7"/>
                </a:solidFill>
              </a:rPr>
              <a:t>y</a:t>
            </a:r>
            <a:r>
              <a:rPr b="1" lang="en" sz="1800">
                <a:solidFill>
                  <a:srgbClr val="674EA7"/>
                </a:solidFill>
              </a:rPr>
              <a:t> = </a:t>
            </a:r>
            <a:r>
              <a:rPr b="1" i="1" lang="en" sz="1800">
                <a:solidFill>
                  <a:srgbClr val="674EA7"/>
                </a:solidFill>
              </a:rPr>
              <a:t>f(x)</a:t>
            </a:r>
            <a:endParaRPr b="1" i="1" sz="1800">
              <a:solidFill>
                <a:srgbClr val="674EA7"/>
              </a:solidFill>
            </a:endParaRPr>
          </a:p>
          <a:p>
            <a:pPr indent="0" lvl="0" marL="914400" rtl="0" algn="l">
              <a:lnSpc>
                <a:spcPct val="150000"/>
              </a:lnSpc>
              <a:spcBef>
                <a:spcPts val="0"/>
              </a:spcBef>
              <a:spcAft>
                <a:spcPts val="0"/>
              </a:spcAft>
              <a:buNone/>
            </a:pPr>
            <a:r>
              <a:t/>
            </a:r>
            <a:endParaRPr i="1" sz="1800"/>
          </a:p>
          <a:p>
            <a:pPr indent="-334327" lvl="1" marL="914400" rtl="0" algn="l">
              <a:lnSpc>
                <a:spcPct val="150000"/>
              </a:lnSpc>
              <a:spcBef>
                <a:spcPts val="0"/>
              </a:spcBef>
              <a:spcAft>
                <a:spcPts val="0"/>
              </a:spcAft>
              <a:buClr>
                <a:srgbClr val="000000"/>
              </a:buClr>
              <a:buSzPct val="100000"/>
              <a:buFont typeface="Saira"/>
              <a:buChar char="○"/>
            </a:pPr>
            <a:r>
              <a:rPr lang="en" sz="1800"/>
              <a:t>Ejemplo de modelo: </a:t>
            </a:r>
            <a:r>
              <a:rPr b="1" lang="en" sz="1800">
                <a:solidFill>
                  <a:srgbClr val="664EA6"/>
                </a:solidFill>
              </a:rPr>
              <a:t>y = a x + b</a:t>
            </a:r>
            <a:endParaRPr b="1" sz="1800">
              <a:solidFill>
                <a:srgbClr val="664EA6"/>
              </a:solidFill>
            </a:endParaRPr>
          </a:p>
          <a:p>
            <a:pPr indent="0" lvl="0" marL="914400" rtl="0" algn="l">
              <a:lnSpc>
                <a:spcPct val="150000"/>
              </a:lnSpc>
              <a:spcBef>
                <a:spcPts val="0"/>
              </a:spcBef>
              <a:spcAft>
                <a:spcPts val="0"/>
              </a:spcAft>
              <a:buNone/>
            </a:pPr>
            <a:r>
              <a:t/>
            </a:r>
            <a:endParaRPr sz="1800"/>
          </a:p>
          <a:p>
            <a:pPr indent="-334327" lvl="1" marL="914400" rtl="0" algn="l">
              <a:lnSpc>
                <a:spcPct val="150000"/>
              </a:lnSpc>
              <a:spcBef>
                <a:spcPts val="0"/>
              </a:spcBef>
              <a:spcAft>
                <a:spcPts val="0"/>
              </a:spcAft>
              <a:buClr>
                <a:srgbClr val="000000"/>
              </a:buClr>
              <a:buSzPct val="100000"/>
              <a:buFont typeface="Saira"/>
              <a:buChar char="○"/>
            </a:pPr>
            <a:r>
              <a:rPr lang="en" sz="1800"/>
              <a:t>Parámetros determinados a partir de los datos</a:t>
            </a:r>
            <a:endParaRPr/>
          </a:p>
        </p:txBody>
      </p:sp>
      <p:cxnSp>
        <p:nvCxnSpPr>
          <p:cNvPr id="158" name="Google Shape;158;p25"/>
          <p:cNvCxnSpPr>
            <a:endCxn id="159" idx="1"/>
          </p:cNvCxnSpPr>
          <p:nvPr/>
        </p:nvCxnSpPr>
        <p:spPr>
          <a:xfrm flipH="1" rot="10800000">
            <a:off x="3778925" y="3358575"/>
            <a:ext cx="223800" cy="209400"/>
          </a:xfrm>
          <a:prstGeom prst="straightConnector1">
            <a:avLst/>
          </a:prstGeom>
          <a:noFill/>
          <a:ln cap="flat" cmpd="sng" w="9525">
            <a:solidFill>
              <a:schemeClr val="dk2"/>
            </a:solidFill>
            <a:prstDash val="solid"/>
            <a:round/>
            <a:headEnd len="med" w="med" type="stealth"/>
            <a:tailEnd len="med" w="med" type="none"/>
          </a:ln>
        </p:spPr>
      </p:cxnSp>
      <p:cxnSp>
        <p:nvCxnSpPr>
          <p:cNvPr id="160" name="Google Shape;160;p25"/>
          <p:cNvCxnSpPr>
            <a:endCxn id="161" idx="1"/>
          </p:cNvCxnSpPr>
          <p:nvPr/>
        </p:nvCxnSpPr>
        <p:spPr>
          <a:xfrm>
            <a:off x="3581475" y="3777300"/>
            <a:ext cx="753300" cy="169200"/>
          </a:xfrm>
          <a:prstGeom prst="straightConnector1">
            <a:avLst/>
          </a:prstGeom>
          <a:noFill/>
          <a:ln cap="flat" cmpd="sng" w="9525">
            <a:solidFill>
              <a:schemeClr val="dk2"/>
            </a:solidFill>
            <a:prstDash val="solid"/>
            <a:round/>
            <a:headEnd len="med" w="med" type="stealth"/>
            <a:tailEnd len="med" w="med" type="none"/>
          </a:ln>
        </p:spPr>
      </p:cxnSp>
      <p:cxnSp>
        <p:nvCxnSpPr>
          <p:cNvPr id="162" name="Google Shape;162;p25"/>
          <p:cNvCxnSpPr>
            <a:endCxn id="161" idx="1"/>
          </p:cNvCxnSpPr>
          <p:nvPr/>
        </p:nvCxnSpPr>
        <p:spPr>
          <a:xfrm>
            <a:off x="4111275" y="3789000"/>
            <a:ext cx="223500" cy="157500"/>
          </a:xfrm>
          <a:prstGeom prst="straightConnector1">
            <a:avLst/>
          </a:prstGeom>
          <a:noFill/>
          <a:ln cap="flat" cmpd="sng" w="9525">
            <a:solidFill>
              <a:schemeClr val="dk2"/>
            </a:solidFill>
            <a:prstDash val="solid"/>
            <a:round/>
            <a:headEnd len="med" w="med" type="stealth"/>
            <a:tailEnd len="med" w="med" type="none"/>
          </a:ln>
        </p:spPr>
      </p:cxnSp>
      <p:sp>
        <p:nvSpPr>
          <p:cNvPr id="163" name="Google Shape;163;p25"/>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Datos y modelos</a:t>
            </a:r>
            <a:endParaRPr sz="900"/>
          </a:p>
        </p:txBody>
      </p:sp>
      <p:sp>
        <p:nvSpPr>
          <p:cNvPr id="159" name="Google Shape;159;p25"/>
          <p:cNvSpPr txBox="1"/>
          <p:nvPr/>
        </p:nvSpPr>
        <p:spPr>
          <a:xfrm>
            <a:off x="4002725" y="3158475"/>
            <a:ext cx="10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4EA6"/>
                </a:solidFill>
                <a:latin typeface="Encode Sans Light"/>
                <a:ea typeface="Encode Sans Light"/>
                <a:cs typeface="Encode Sans Light"/>
                <a:sym typeface="Encode Sans Light"/>
              </a:rPr>
              <a:t>variable</a:t>
            </a:r>
            <a:endParaRPr>
              <a:solidFill>
                <a:srgbClr val="664EA6"/>
              </a:solidFill>
              <a:latin typeface="Encode Sans Light"/>
              <a:ea typeface="Encode Sans Light"/>
              <a:cs typeface="Encode Sans Light"/>
              <a:sym typeface="Encode Sans Light"/>
            </a:endParaRPr>
          </a:p>
        </p:txBody>
      </p:sp>
      <p:sp>
        <p:nvSpPr>
          <p:cNvPr id="161" name="Google Shape;161;p25"/>
          <p:cNvSpPr txBox="1"/>
          <p:nvPr/>
        </p:nvSpPr>
        <p:spPr>
          <a:xfrm>
            <a:off x="4334775" y="3746400"/>
            <a:ext cx="12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4EA6"/>
                </a:solidFill>
                <a:latin typeface="Encode Sans Light"/>
                <a:ea typeface="Encode Sans Light"/>
                <a:cs typeface="Encode Sans Light"/>
                <a:sym typeface="Encode Sans Light"/>
              </a:rPr>
              <a:t>parámetros</a:t>
            </a:r>
            <a:endParaRPr>
              <a:solidFill>
                <a:srgbClr val="664EA6"/>
              </a:solidFill>
              <a:latin typeface="Encode Sans Light"/>
              <a:ea typeface="Encode Sans Light"/>
              <a:cs typeface="Encode Sans Light"/>
              <a:sym typeface="Encode Sans Light"/>
            </a:endParaRPr>
          </a:p>
        </p:txBody>
      </p:sp>
      <p:cxnSp>
        <p:nvCxnSpPr>
          <p:cNvPr id="164" name="Google Shape;164;p25"/>
          <p:cNvCxnSpPr/>
          <p:nvPr/>
        </p:nvCxnSpPr>
        <p:spPr>
          <a:xfrm flipH="1">
            <a:off x="6027300" y="312182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165" name="Google Shape;165;p25"/>
          <p:cNvCxnSpPr/>
          <p:nvPr/>
        </p:nvCxnSpPr>
        <p:spPr>
          <a:xfrm flipH="1">
            <a:off x="6179650" y="2199625"/>
            <a:ext cx="822300" cy="1469700"/>
          </a:xfrm>
          <a:prstGeom prst="straightConnector1">
            <a:avLst/>
          </a:prstGeom>
          <a:noFill/>
          <a:ln cap="flat" cmpd="sng" w="19050">
            <a:solidFill>
              <a:srgbClr val="FF0000"/>
            </a:solidFill>
            <a:prstDash val="solid"/>
            <a:round/>
            <a:headEnd len="med" w="med" type="none"/>
            <a:tailEnd len="med" w="med" type="none"/>
          </a:ln>
        </p:spPr>
      </p:cxnSp>
      <p:cxnSp>
        <p:nvCxnSpPr>
          <p:cNvPr id="166" name="Google Shape;166;p25"/>
          <p:cNvCxnSpPr/>
          <p:nvPr/>
        </p:nvCxnSpPr>
        <p:spPr>
          <a:xfrm flipH="1">
            <a:off x="6105300" y="335857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167" name="Google Shape;167;p25"/>
          <p:cNvCxnSpPr/>
          <p:nvPr/>
        </p:nvCxnSpPr>
        <p:spPr>
          <a:xfrm flipH="1">
            <a:off x="5991713" y="2831525"/>
            <a:ext cx="2727000" cy="395100"/>
          </a:xfrm>
          <a:prstGeom prst="straightConnector1">
            <a:avLst/>
          </a:prstGeom>
          <a:noFill/>
          <a:ln cap="flat" cmpd="sng" w="19050">
            <a:solidFill>
              <a:srgbClr val="FF0000"/>
            </a:solidFill>
            <a:prstDash val="solid"/>
            <a:round/>
            <a:headEnd len="med" w="med" type="none"/>
            <a:tailEnd len="med" w="med" type="none"/>
          </a:ln>
        </p:spPr>
      </p:cxnSp>
      <p:cxnSp>
        <p:nvCxnSpPr>
          <p:cNvPr id="168" name="Google Shape;168;p25"/>
          <p:cNvCxnSpPr/>
          <p:nvPr/>
        </p:nvCxnSpPr>
        <p:spPr>
          <a:xfrm flipH="1">
            <a:off x="6080550" y="2176600"/>
            <a:ext cx="2602800" cy="15546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6" name="Shape 1106"/>
        <p:cNvGrpSpPr/>
        <p:nvPr/>
      </p:nvGrpSpPr>
      <p:grpSpPr>
        <a:xfrm>
          <a:off x="0" y="0"/>
          <a:ext cx="0" cy="0"/>
          <a:chOff x="0" y="0"/>
          <a:chExt cx="0" cy="0"/>
        </a:xfrm>
      </p:grpSpPr>
      <p:sp>
        <p:nvSpPr>
          <p:cNvPr id="1107" name="Google Shape;1107;p97"/>
          <p:cNvSpPr/>
          <p:nvPr/>
        </p:nvSpPr>
        <p:spPr>
          <a:xfrm>
            <a:off x="6878225" y="738400"/>
            <a:ext cx="2002800" cy="440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Distribuciones con variables aleatorias discretas</a:t>
            </a:r>
            <a:endParaRPr/>
          </a:p>
        </p:txBody>
      </p:sp>
      <p:sp>
        <p:nvSpPr>
          <p:cNvPr id="1109" name="Google Shape;1109;p97"/>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Función acumulativa:</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lt1"/>
                </a:solidFill>
              </a:rPr>
              <a:t>Caracteristicas: </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Es simétrica</a:t>
            </a:r>
            <a:endParaRPr>
              <a:solidFill>
                <a:schemeClr val="lt1"/>
              </a:solidFill>
            </a:endParaRPr>
          </a:p>
          <a:p>
            <a:pPr indent="-342900" lvl="0" marL="457200" rtl="0" algn="l">
              <a:lnSpc>
                <a:spcPct val="100000"/>
              </a:lnSpc>
              <a:spcBef>
                <a:spcPts val="0"/>
              </a:spcBef>
              <a:spcAft>
                <a:spcPts val="0"/>
              </a:spcAft>
              <a:buClr>
                <a:schemeClr val="lt1"/>
              </a:buClr>
              <a:buSzPts val="1800"/>
              <a:buChar char="●"/>
            </a:pPr>
            <a:r>
              <a:rPr lang="en">
                <a:solidFill>
                  <a:schemeClr val="lt1"/>
                </a:solidFill>
              </a:rPr>
              <a:t>Media = Mediana = Moda = 5			</a:t>
            </a:r>
            <a:endParaRPr>
              <a:solidFill>
                <a:schemeClr val="lt1"/>
              </a:solidFill>
            </a:endParaRPr>
          </a:p>
          <a:p>
            <a:pPr indent="0" lvl="0" marL="0" rtl="0" algn="l">
              <a:spcBef>
                <a:spcPts val="1200"/>
              </a:spcBef>
              <a:spcAft>
                <a:spcPts val="0"/>
              </a:spcAft>
              <a:buNone/>
            </a:pPr>
            <a:r>
              <a:rPr lang="en">
                <a:solidFill>
                  <a:schemeClr val="lt1"/>
                </a:solidFill>
              </a:rPr>
              <a:t>Las observaciones con más frecuencia o probabilidad están alrededor del valor central. O sea, las observaciones con menos frecuencia o probabilidad se encuentran lejos del valor central.</a:t>
            </a:r>
            <a:endParaRPr>
              <a:solidFill>
                <a:schemeClr val="lt1"/>
              </a:solidFill>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Clr>
                <a:schemeClr val="dk1"/>
              </a:buClr>
              <a:buSzPts val="1100"/>
              <a:buFont typeface="Arial"/>
              <a:buNone/>
            </a:pPr>
            <a:r>
              <a:t/>
            </a:r>
            <a:endParaRPr/>
          </a:p>
        </p:txBody>
      </p:sp>
      <p:pic>
        <p:nvPicPr>
          <p:cNvPr id="1110" name="Google Shape;1110;p97"/>
          <p:cNvPicPr preferRelativeResize="0"/>
          <p:nvPr/>
        </p:nvPicPr>
        <p:blipFill>
          <a:blip r:embed="rId3">
            <a:alphaModFix/>
          </a:blip>
          <a:stretch>
            <a:fillRect/>
          </a:stretch>
        </p:blipFill>
        <p:spPr>
          <a:xfrm>
            <a:off x="1407025" y="1474700"/>
            <a:ext cx="3304769" cy="1693849"/>
          </a:xfrm>
          <a:prstGeom prst="rect">
            <a:avLst/>
          </a:prstGeom>
          <a:noFill/>
          <a:ln>
            <a:noFill/>
          </a:ln>
        </p:spPr>
      </p:pic>
      <p:sp>
        <p:nvSpPr>
          <p:cNvPr id="1111" name="Google Shape;1111;p97"/>
          <p:cNvSpPr/>
          <p:nvPr/>
        </p:nvSpPr>
        <p:spPr>
          <a:xfrm>
            <a:off x="205000" y="4763125"/>
            <a:ext cx="6764700" cy="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112" name="Google Shape;1112;p97"/>
          <p:cNvGraphicFramePr/>
          <p:nvPr/>
        </p:nvGraphicFramePr>
        <p:xfrm>
          <a:off x="6173375" y="700050"/>
          <a:ext cx="3000000" cy="3000000"/>
        </p:xfrm>
        <a:graphic>
          <a:graphicData uri="http://schemas.openxmlformats.org/drawingml/2006/table">
            <a:tbl>
              <a:tblPr>
                <a:noFill/>
                <a:tableStyleId>{660C5DDC-9F40-4695-AD6C-B5DF80032737}</a:tableStyleId>
              </a:tblPr>
              <a:tblGrid>
                <a:gridCol w="926300"/>
                <a:gridCol w="926300"/>
                <a:gridCol w="926300"/>
              </a:tblGrid>
              <a:tr h="425750">
                <a:tc>
                  <a:txBody>
                    <a:bodyPr/>
                    <a:lstStyle/>
                    <a:p>
                      <a:pPr indent="0" lvl="0" marL="0" rtl="0" algn="ctr">
                        <a:spcBef>
                          <a:spcPts val="0"/>
                        </a:spcBef>
                        <a:spcAft>
                          <a:spcPts val="0"/>
                        </a:spcAft>
                        <a:buNone/>
                      </a:pPr>
                      <a:r>
                        <a:rPr b="1" lang="en" sz="1000"/>
                        <a:t>Resultado</a:t>
                      </a:r>
                      <a:endParaRPr b="1" sz="1000"/>
                    </a:p>
                  </a:txBody>
                  <a:tcPr marT="91425" marB="91425" marR="91425" marL="91425"/>
                </a:tc>
                <a:tc>
                  <a:txBody>
                    <a:bodyPr/>
                    <a:lstStyle/>
                    <a:p>
                      <a:pPr indent="0" lvl="0" marL="0" rtl="0" algn="ctr">
                        <a:spcBef>
                          <a:spcPts val="0"/>
                        </a:spcBef>
                        <a:spcAft>
                          <a:spcPts val="0"/>
                        </a:spcAft>
                        <a:buNone/>
                      </a:pPr>
                      <a:r>
                        <a:rPr b="1" lang="en" sz="1000">
                          <a:solidFill>
                            <a:schemeClr val="dk1"/>
                          </a:solidFill>
                        </a:rPr>
                        <a:t>F. relativa</a:t>
                      </a:r>
                      <a:endParaRPr b="1" sz="10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rPr>
                        <a:t>Acumul.</a:t>
                      </a:r>
                      <a:endParaRPr b="1" sz="1000">
                        <a:solidFill>
                          <a:schemeClr val="dk1"/>
                        </a:solidFill>
                      </a:endParaRPr>
                    </a:p>
                  </a:txBody>
                  <a:tcPr marT="91425" marB="91425" marR="91425" marL="91425">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0</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0,042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0,042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1</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0,065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0,107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2</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0,093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0,200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300">
                <a:tc>
                  <a:txBody>
                    <a:bodyPr/>
                    <a:lstStyle/>
                    <a:p>
                      <a:pPr indent="0" lvl="0" marL="0" rtl="0" algn="ctr">
                        <a:spcBef>
                          <a:spcPts val="0"/>
                        </a:spcBef>
                        <a:spcAft>
                          <a:spcPts val="0"/>
                        </a:spcAft>
                        <a:buNone/>
                      </a:pPr>
                      <a:r>
                        <a:rPr lang="en" sz="1000"/>
                        <a:t>3</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0,118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0,318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300">
                <a:tc>
                  <a:txBody>
                    <a:bodyPr/>
                    <a:lstStyle/>
                    <a:p>
                      <a:pPr indent="0" lvl="0" marL="0" rtl="0" algn="ctr">
                        <a:spcBef>
                          <a:spcPts val="0"/>
                        </a:spcBef>
                        <a:spcAft>
                          <a:spcPts val="0"/>
                        </a:spcAft>
                        <a:buNone/>
                      </a:pPr>
                      <a:r>
                        <a:rPr lang="en" sz="1000"/>
                        <a:t>4</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0,135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0,453</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5050">
                <a:tc>
                  <a:txBody>
                    <a:bodyPr/>
                    <a:lstStyle/>
                    <a:p>
                      <a:pPr indent="0" lvl="0" marL="0" rtl="0" algn="ctr">
                        <a:spcBef>
                          <a:spcPts val="0"/>
                        </a:spcBef>
                        <a:spcAft>
                          <a:spcPts val="0"/>
                        </a:spcAft>
                        <a:buNone/>
                      </a:pPr>
                      <a:r>
                        <a:rPr lang="en" sz="1000"/>
                        <a:t>5</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0,139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0.592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6</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0,130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0,722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7</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0,107</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0,829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300">
                <a:tc>
                  <a:txBody>
                    <a:bodyPr/>
                    <a:lstStyle/>
                    <a:p>
                      <a:pPr indent="0" lvl="0" marL="0" rtl="0" algn="ctr">
                        <a:spcBef>
                          <a:spcPts val="0"/>
                        </a:spcBef>
                        <a:spcAft>
                          <a:spcPts val="0"/>
                        </a:spcAft>
                        <a:buNone/>
                      </a:pPr>
                      <a:r>
                        <a:rPr lang="en" sz="1000"/>
                        <a:t>8</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0,082</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0,911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9</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0,055</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0,966</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8900">
                <a:tc>
                  <a:txBody>
                    <a:bodyPr/>
                    <a:lstStyle/>
                    <a:p>
                      <a:pPr indent="0" lvl="0" marL="0" rtl="0" algn="ctr">
                        <a:spcBef>
                          <a:spcPts val="0"/>
                        </a:spcBef>
                        <a:spcAft>
                          <a:spcPts val="0"/>
                        </a:spcAft>
                        <a:buNone/>
                      </a:pPr>
                      <a:r>
                        <a:rPr lang="en" sz="1000"/>
                        <a:t>10</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000"/>
                        <a:t>0,034</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000"/>
                        <a:t>1</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113" name="Google Shape;1113;p97"/>
          <p:cNvPicPr preferRelativeResize="0"/>
          <p:nvPr/>
        </p:nvPicPr>
        <p:blipFill>
          <a:blip r:embed="rId4">
            <a:alphaModFix/>
          </a:blip>
          <a:stretch>
            <a:fillRect/>
          </a:stretch>
        </p:blipFill>
        <p:spPr>
          <a:xfrm>
            <a:off x="2447475" y="839625"/>
            <a:ext cx="2126045" cy="400200"/>
          </a:xfrm>
          <a:prstGeom prst="rect">
            <a:avLst/>
          </a:prstGeom>
          <a:noFill/>
          <a:ln>
            <a:noFill/>
          </a:ln>
        </p:spPr>
      </p:pic>
      <p:pic>
        <p:nvPicPr>
          <p:cNvPr id="1114" name="Google Shape;1114;p97"/>
          <p:cNvPicPr preferRelativeResize="0"/>
          <p:nvPr/>
        </p:nvPicPr>
        <p:blipFill>
          <a:blip r:embed="rId5">
            <a:alphaModFix/>
          </a:blip>
          <a:stretch>
            <a:fillRect/>
          </a:stretch>
        </p:blipFill>
        <p:spPr>
          <a:xfrm>
            <a:off x="1470118" y="3199400"/>
            <a:ext cx="3275156" cy="1693849"/>
          </a:xfrm>
          <a:prstGeom prst="rect">
            <a:avLst/>
          </a:prstGeom>
          <a:noFill/>
          <a:ln>
            <a:noFill/>
          </a:ln>
        </p:spPr>
      </p:pic>
      <p:sp>
        <p:nvSpPr>
          <p:cNvPr id="1115" name="Google Shape;1115;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9" name="Shape 1119"/>
        <p:cNvGrpSpPr/>
        <p:nvPr/>
      </p:nvGrpSpPr>
      <p:grpSpPr>
        <a:xfrm>
          <a:off x="0" y="0"/>
          <a:ext cx="0" cy="0"/>
          <a:chOff x="0" y="0"/>
          <a:chExt cx="0" cy="0"/>
        </a:xfrm>
      </p:grpSpPr>
      <p:sp>
        <p:nvSpPr>
          <p:cNvPr id="1120" name="Google Shape;1120;p9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de Probabilidad discreta</a:t>
            </a:r>
            <a:endParaRPr/>
          </a:p>
        </p:txBody>
      </p:sp>
      <p:sp>
        <p:nvSpPr>
          <p:cNvPr id="1121" name="Google Shape;1121;p98"/>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Definición:</a:t>
            </a:r>
            <a:r>
              <a:rPr lang="en" sz="1500"/>
              <a:t> </a:t>
            </a:r>
            <a:r>
              <a:rPr lang="en"/>
              <a:t>Si</a:t>
            </a:r>
            <a:r>
              <a:rPr lang="en" sz="1600"/>
              <a:t> </a:t>
            </a:r>
            <a:r>
              <a:rPr i="1" lang="en" sz="1600">
                <a:latin typeface="Times New Roman"/>
                <a:ea typeface="Times New Roman"/>
                <a:cs typeface="Times New Roman"/>
                <a:sym typeface="Times New Roman"/>
              </a:rPr>
              <a:t>X</a:t>
            </a:r>
            <a:r>
              <a:rPr lang="en"/>
              <a:t> es una variable aleatoria discreta con valores:</a:t>
            </a:r>
            <a:endParaRPr/>
          </a:p>
          <a:p>
            <a:pPr indent="0" lvl="0" marL="0" rtl="0" algn="l">
              <a:spcBef>
                <a:spcPts val="1200"/>
              </a:spcBef>
              <a:spcAft>
                <a:spcPts val="0"/>
              </a:spcAft>
              <a:buNone/>
            </a:pPr>
            <a:r>
              <a:t/>
            </a:r>
            <a:endParaRPr sz="600"/>
          </a:p>
          <a:p>
            <a:pPr indent="0" lvl="0" marL="0" rtl="0" algn="l">
              <a:lnSpc>
                <a:spcPct val="100000"/>
              </a:lnSpc>
              <a:spcBef>
                <a:spcPts val="1200"/>
              </a:spcBef>
              <a:spcAft>
                <a:spcPts val="0"/>
              </a:spcAft>
              <a:buNone/>
            </a:pPr>
            <a:r>
              <a:rPr lang="en" sz="1300"/>
              <a:t>l</a:t>
            </a:r>
            <a:r>
              <a:rPr lang="en"/>
              <a:t>a función </a:t>
            </a:r>
            <a:r>
              <a:rPr i="1" lang="en" sz="1600">
                <a:latin typeface="Times New Roman"/>
                <a:ea typeface="Times New Roman"/>
                <a:cs typeface="Times New Roman"/>
                <a:sym typeface="Times New Roman"/>
              </a:rPr>
              <a:t>f</a:t>
            </a:r>
            <a:r>
              <a:rPr lang="en" sz="1600">
                <a:latin typeface="Times New Roman"/>
                <a:ea typeface="Times New Roman"/>
                <a:cs typeface="Times New Roman"/>
                <a:sym typeface="Times New Roman"/>
              </a:rPr>
              <a:t>(</a:t>
            </a:r>
            <a:r>
              <a:rPr i="1" lang="en" sz="1600">
                <a:latin typeface="Times New Roman"/>
                <a:ea typeface="Times New Roman"/>
                <a:cs typeface="Times New Roman"/>
                <a:sym typeface="Times New Roman"/>
              </a:rPr>
              <a:t>x</a:t>
            </a:r>
            <a:r>
              <a:rPr lang="en" sz="1600">
                <a:latin typeface="Times New Roman"/>
                <a:ea typeface="Times New Roman"/>
                <a:cs typeface="Times New Roman"/>
                <a:sym typeface="Times New Roman"/>
              </a:rPr>
              <a:t>)</a:t>
            </a:r>
            <a:r>
              <a:rPr lang="en"/>
              <a:t> para cada </a:t>
            </a:r>
            <a:r>
              <a:rPr i="1" lang="en" sz="1600">
                <a:latin typeface="Times New Roman"/>
                <a:ea typeface="Times New Roman"/>
                <a:cs typeface="Times New Roman"/>
                <a:sym typeface="Times New Roman"/>
              </a:rPr>
              <a:t>x</a:t>
            </a:r>
            <a:r>
              <a:rPr baseline="-25000" i="1" lang="en" sz="1600">
                <a:latin typeface="Times New Roman"/>
                <a:ea typeface="Times New Roman"/>
                <a:cs typeface="Times New Roman"/>
                <a:sym typeface="Times New Roman"/>
              </a:rPr>
              <a:t>i</a:t>
            </a:r>
            <a:r>
              <a:rPr lang="en"/>
              <a:t> se denomina función de distribución de probabilidad de </a:t>
            </a:r>
            <a:r>
              <a:rPr i="1" lang="en" sz="1600">
                <a:latin typeface="Times New Roman"/>
                <a:ea typeface="Times New Roman"/>
                <a:cs typeface="Times New Roman"/>
                <a:sym typeface="Times New Roman"/>
              </a:rPr>
              <a:t>x</a:t>
            </a:r>
            <a:r>
              <a:rPr lang="en"/>
              <a:t>, si y sólo si sus valores </a:t>
            </a:r>
            <a:r>
              <a:rPr i="1" lang="en" sz="1600">
                <a:latin typeface="Times New Roman"/>
                <a:ea typeface="Times New Roman"/>
                <a:cs typeface="Times New Roman"/>
                <a:sym typeface="Times New Roman"/>
              </a:rPr>
              <a:t>f</a:t>
            </a:r>
            <a:r>
              <a:rPr lang="en" sz="1600">
                <a:latin typeface="Times New Roman"/>
                <a:ea typeface="Times New Roman"/>
                <a:cs typeface="Times New Roman"/>
                <a:sym typeface="Times New Roman"/>
              </a:rPr>
              <a:t>(</a:t>
            </a:r>
            <a:r>
              <a:rPr i="1" lang="en" sz="1600">
                <a:latin typeface="Times New Roman"/>
                <a:ea typeface="Times New Roman"/>
                <a:cs typeface="Times New Roman"/>
                <a:sym typeface="Times New Roman"/>
              </a:rPr>
              <a:t>x</a:t>
            </a:r>
            <a:r>
              <a:rPr lang="en" sz="1600">
                <a:latin typeface="Times New Roman"/>
                <a:ea typeface="Times New Roman"/>
                <a:cs typeface="Times New Roman"/>
                <a:sym typeface="Times New Roman"/>
              </a:rPr>
              <a:t>)</a:t>
            </a:r>
            <a:r>
              <a:rPr lang="en"/>
              <a:t> satisfacen las siguientes condiciones:</a:t>
            </a:r>
            <a:endParaRPr/>
          </a:p>
          <a:p>
            <a:pPr indent="-311150" lvl="0" marL="457200" rtl="0" algn="l">
              <a:lnSpc>
                <a:spcPct val="100000"/>
              </a:lnSpc>
              <a:spcBef>
                <a:spcPts val="2000"/>
              </a:spcBef>
              <a:spcAft>
                <a:spcPts val="0"/>
              </a:spcAft>
              <a:buSzPts val="1300"/>
              <a:buAutoNum type="alphaLcParenR"/>
            </a:pPr>
            <a:r>
              <a:t/>
            </a:r>
            <a:endParaRPr sz="1300"/>
          </a:p>
          <a:p>
            <a:pPr indent="-311150" lvl="0" marL="457200" rtl="0" algn="l">
              <a:lnSpc>
                <a:spcPct val="100000"/>
              </a:lnSpc>
              <a:spcBef>
                <a:spcPts val="2000"/>
              </a:spcBef>
              <a:spcAft>
                <a:spcPts val="0"/>
              </a:spcAft>
              <a:buSzPts val="1300"/>
              <a:buAutoNum type="alphaLcParenR"/>
            </a:pPr>
            <a:r>
              <a:t/>
            </a:r>
            <a:endParaRPr sz="1300"/>
          </a:p>
          <a:p>
            <a:pPr indent="-311150" lvl="0" marL="457200" rtl="0" algn="l">
              <a:lnSpc>
                <a:spcPct val="100000"/>
              </a:lnSpc>
              <a:spcBef>
                <a:spcPts val="2000"/>
              </a:spcBef>
              <a:spcAft>
                <a:spcPts val="0"/>
              </a:spcAft>
              <a:buSzPts val="1300"/>
              <a:buAutoNum type="alphaLcParenR"/>
            </a:pPr>
            <a:r>
              <a:rPr lang="en" sz="1300"/>
              <a:t>                        </a:t>
            </a:r>
            <a:endParaRPr sz="1300"/>
          </a:p>
          <a:p>
            <a:pPr indent="0" lvl="0" marL="0" rtl="0" algn="l">
              <a:spcBef>
                <a:spcPts val="2500"/>
              </a:spcBef>
              <a:spcAft>
                <a:spcPts val="0"/>
              </a:spcAft>
              <a:buNone/>
            </a:pPr>
            <a:r>
              <a:rPr lang="en" sz="1300"/>
              <a:t>La distribución acumulada </a:t>
            </a:r>
            <a:r>
              <a:rPr i="1" lang="en" sz="1500">
                <a:latin typeface="Times New Roman"/>
                <a:ea typeface="Times New Roman"/>
                <a:cs typeface="Times New Roman"/>
                <a:sym typeface="Times New Roman"/>
              </a:rPr>
              <a:t>F</a:t>
            </a:r>
            <a:r>
              <a:rPr lang="en" sz="1500">
                <a:latin typeface="Times New Roman"/>
                <a:ea typeface="Times New Roman"/>
                <a:cs typeface="Times New Roman"/>
                <a:sym typeface="Times New Roman"/>
              </a:rPr>
              <a:t>(</a:t>
            </a:r>
            <a:r>
              <a:rPr i="1" lang="en" sz="1500">
                <a:latin typeface="Times New Roman"/>
                <a:ea typeface="Times New Roman"/>
                <a:cs typeface="Times New Roman"/>
                <a:sym typeface="Times New Roman"/>
              </a:rPr>
              <a:t>x</a:t>
            </a:r>
            <a:r>
              <a:rPr lang="en" sz="1500">
                <a:latin typeface="Times New Roman"/>
                <a:ea typeface="Times New Roman"/>
                <a:cs typeface="Times New Roman"/>
                <a:sym typeface="Times New Roman"/>
              </a:rPr>
              <a:t>)</a:t>
            </a:r>
            <a:r>
              <a:rPr lang="en" sz="1300"/>
              <a:t> de una variable aleatoria discreta </a:t>
            </a:r>
            <a:r>
              <a:rPr i="1" lang="en" sz="1500">
                <a:latin typeface="Times New Roman"/>
                <a:ea typeface="Times New Roman"/>
                <a:cs typeface="Times New Roman"/>
                <a:sym typeface="Times New Roman"/>
              </a:rPr>
              <a:t>X</a:t>
            </a:r>
            <a:r>
              <a:rPr lang="en" sz="1300"/>
              <a:t>, cuya distribución de probabilidad es </a:t>
            </a:r>
            <a:r>
              <a:rPr i="1" lang="en" sz="1500">
                <a:latin typeface="Times New Roman"/>
                <a:ea typeface="Times New Roman"/>
                <a:cs typeface="Times New Roman"/>
                <a:sym typeface="Times New Roman"/>
              </a:rPr>
              <a:t>f</a:t>
            </a:r>
            <a:r>
              <a:rPr lang="en" sz="1500">
                <a:latin typeface="Times New Roman"/>
                <a:ea typeface="Times New Roman"/>
                <a:cs typeface="Times New Roman"/>
                <a:sym typeface="Times New Roman"/>
              </a:rPr>
              <a:t>(</a:t>
            </a:r>
            <a:r>
              <a:rPr i="1" lang="en" sz="1500">
                <a:latin typeface="Times New Roman"/>
                <a:ea typeface="Times New Roman"/>
                <a:cs typeface="Times New Roman"/>
                <a:sym typeface="Times New Roman"/>
              </a:rPr>
              <a:t>x</a:t>
            </a:r>
            <a:r>
              <a:rPr lang="en" sz="1500">
                <a:latin typeface="Times New Roman"/>
                <a:ea typeface="Times New Roman"/>
                <a:cs typeface="Times New Roman"/>
                <a:sym typeface="Times New Roman"/>
              </a:rPr>
              <a:t>)</a:t>
            </a:r>
            <a:r>
              <a:rPr lang="en" sz="1300"/>
              <a:t> está dada por:</a:t>
            </a:r>
            <a:endParaRPr sz="1300"/>
          </a:p>
          <a:p>
            <a:pPr indent="0" lvl="0" marL="0" rtl="0" algn="l">
              <a:spcBef>
                <a:spcPts val="1200"/>
              </a:spcBef>
              <a:spcAft>
                <a:spcPts val="0"/>
              </a:spcAft>
              <a:buNone/>
            </a:pPr>
            <a:r>
              <a:rPr lang="en" sz="1300"/>
              <a:t>                                 </a:t>
            </a:r>
            <a:endParaRPr sz="1300"/>
          </a:p>
          <a:p>
            <a:pPr indent="0" lvl="0" marL="914400" rtl="0" algn="l">
              <a:spcBef>
                <a:spcPts val="1200"/>
              </a:spcBef>
              <a:spcAft>
                <a:spcPts val="0"/>
              </a:spcAft>
              <a:buNone/>
            </a:pPr>
            <a:r>
              <a:rPr lang="en" sz="1300"/>
              <a:t> </a:t>
            </a:r>
            <a:endParaRPr sz="1300"/>
          </a:p>
          <a:p>
            <a:pPr indent="0" lvl="0" marL="0" rtl="0" algn="l">
              <a:spcBef>
                <a:spcPts val="1200"/>
              </a:spcBef>
              <a:spcAft>
                <a:spcPts val="0"/>
              </a:spcAft>
              <a:buNone/>
            </a:pPr>
            <a:r>
              <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22" name="Google Shape;1122;p98"/>
          <p:cNvPicPr preferRelativeResize="0"/>
          <p:nvPr/>
        </p:nvPicPr>
        <p:blipFill>
          <a:blip r:embed="rId3">
            <a:alphaModFix/>
          </a:blip>
          <a:stretch>
            <a:fillRect/>
          </a:stretch>
        </p:blipFill>
        <p:spPr>
          <a:xfrm>
            <a:off x="3391750" y="1235175"/>
            <a:ext cx="1761075" cy="236075"/>
          </a:xfrm>
          <a:prstGeom prst="rect">
            <a:avLst/>
          </a:prstGeom>
          <a:noFill/>
          <a:ln>
            <a:noFill/>
          </a:ln>
        </p:spPr>
      </p:pic>
      <p:pic>
        <p:nvPicPr>
          <p:cNvPr id="1123" name="Google Shape;1123;p98"/>
          <p:cNvPicPr preferRelativeResize="0"/>
          <p:nvPr/>
        </p:nvPicPr>
        <p:blipFill>
          <a:blip r:embed="rId4">
            <a:alphaModFix/>
          </a:blip>
          <a:stretch>
            <a:fillRect/>
          </a:stretch>
        </p:blipFill>
        <p:spPr>
          <a:xfrm>
            <a:off x="975500" y="2256175"/>
            <a:ext cx="848594" cy="236075"/>
          </a:xfrm>
          <a:prstGeom prst="rect">
            <a:avLst/>
          </a:prstGeom>
          <a:noFill/>
          <a:ln>
            <a:noFill/>
          </a:ln>
        </p:spPr>
      </p:pic>
      <p:pic>
        <p:nvPicPr>
          <p:cNvPr id="1124" name="Google Shape;1124;p98"/>
          <p:cNvPicPr preferRelativeResize="0"/>
          <p:nvPr/>
        </p:nvPicPr>
        <p:blipFill>
          <a:blip r:embed="rId5">
            <a:alphaModFix/>
          </a:blip>
          <a:stretch>
            <a:fillRect/>
          </a:stretch>
        </p:blipFill>
        <p:spPr>
          <a:xfrm>
            <a:off x="925525" y="3104125"/>
            <a:ext cx="1441225" cy="559299"/>
          </a:xfrm>
          <a:prstGeom prst="rect">
            <a:avLst/>
          </a:prstGeom>
          <a:noFill/>
          <a:ln>
            <a:noFill/>
          </a:ln>
        </p:spPr>
      </p:pic>
      <p:pic>
        <p:nvPicPr>
          <p:cNvPr id="1125" name="Google Shape;1125;p98"/>
          <p:cNvPicPr preferRelativeResize="0"/>
          <p:nvPr/>
        </p:nvPicPr>
        <p:blipFill>
          <a:blip r:embed="rId6">
            <a:alphaModFix/>
          </a:blip>
          <a:stretch>
            <a:fillRect/>
          </a:stretch>
        </p:blipFill>
        <p:spPr>
          <a:xfrm>
            <a:off x="975490" y="2707150"/>
            <a:ext cx="1339885" cy="236075"/>
          </a:xfrm>
          <a:prstGeom prst="rect">
            <a:avLst/>
          </a:prstGeom>
          <a:noFill/>
          <a:ln>
            <a:noFill/>
          </a:ln>
        </p:spPr>
      </p:pic>
      <p:pic>
        <p:nvPicPr>
          <p:cNvPr id="1126" name="Google Shape;1126;p98"/>
          <p:cNvPicPr preferRelativeResize="0"/>
          <p:nvPr/>
        </p:nvPicPr>
        <p:blipFill>
          <a:blip r:embed="rId7">
            <a:alphaModFix/>
          </a:blip>
          <a:stretch>
            <a:fillRect/>
          </a:stretch>
        </p:blipFill>
        <p:spPr>
          <a:xfrm>
            <a:off x="2153702" y="4117652"/>
            <a:ext cx="2700150" cy="494725"/>
          </a:xfrm>
          <a:prstGeom prst="rect">
            <a:avLst/>
          </a:prstGeom>
          <a:noFill/>
          <a:ln>
            <a:noFill/>
          </a:ln>
        </p:spPr>
      </p:pic>
      <p:sp>
        <p:nvSpPr>
          <p:cNvPr id="1127" name="Google Shape;1127;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9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Parámetros Estadísticos</a:t>
            </a:r>
            <a:endParaRPr/>
          </a:p>
        </p:txBody>
      </p:sp>
      <p:sp>
        <p:nvSpPr>
          <p:cNvPr id="1133" name="Google Shape;1133;p99"/>
          <p:cNvSpPr/>
          <p:nvPr/>
        </p:nvSpPr>
        <p:spPr>
          <a:xfrm>
            <a:off x="205000" y="4763125"/>
            <a:ext cx="8758800" cy="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9"/>
          <p:cNvSpPr txBox="1"/>
          <p:nvPr/>
        </p:nvSpPr>
        <p:spPr>
          <a:xfrm>
            <a:off x="430300" y="706350"/>
            <a:ext cx="8331900" cy="41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Esperanza matemática:</a:t>
            </a:r>
            <a:r>
              <a:rPr lang="en">
                <a:solidFill>
                  <a:srgbClr val="666666"/>
                </a:solidFill>
                <a:latin typeface="Nunito"/>
                <a:ea typeface="Nunito"/>
                <a:cs typeface="Nunito"/>
                <a:sym typeface="Nunito"/>
              </a:rPr>
              <a:t> Sea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una variable aleatoria con distribución de probabilidad </a:t>
            </a:r>
            <a:r>
              <a:rPr i="1" lang="en">
                <a:solidFill>
                  <a:srgbClr val="666666"/>
                </a:solidFill>
                <a:latin typeface="Times New Roman"/>
                <a:ea typeface="Times New Roman"/>
                <a:cs typeface="Times New Roman"/>
                <a:sym typeface="Times New Roman"/>
              </a:rPr>
              <a:t>f</a:t>
            </a:r>
            <a:r>
              <a:rPr lang="en">
                <a:solidFill>
                  <a:srgbClr val="666666"/>
                </a:solidFill>
                <a:latin typeface="Nunito"/>
                <a:ea typeface="Nunito"/>
                <a:cs typeface="Nunito"/>
                <a:sym typeface="Nunito"/>
              </a:rPr>
              <a:t>(</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La media o valor esperado de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es:</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sz="1700">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u="sng">
                <a:solidFill>
                  <a:srgbClr val="666666"/>
                </a:solidFill>
                <a:latin typeface="Nunito"/>
                <a:ea typeface="Nunito"/>
                <a:cs typeface="Nunito"/>
                <a:sym typeface="Nunito"/>
              </a:rPr>
              <a:t>Varianza:</a:t>
            </a:r>
            <a:r>
              <a:rPr lang="en">
                <a:solidFill>
                  <a:srgbClr val="666666"/>
                </a:solidFill>
                <a:latin typeface="Nunito"/>
                <a:ea typeface="Nunito"/>
                <a:cs typeface="Nunito"/>
                <a:sym typeface="Nunito"/>
              </a:rPr>
              <a:t> Medida del cuadrado de la distancia promedio entre la media y cada elemento de la población. Si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es una variable aleatoria con una distribución de probabilidad, </a:t>
            </a:r>
            <a:r>
              <a:rPr i="1" lang="en">
                <a:solidFill>
                  <a:srgbClr val="666666"/>
                </a:solidFill>
                <a:latin typeface="Times New Roman"/>
                <a:ea typeface="Times New Roman"/>
                <a:cs typeface="Times New Roman"/>
                <a:sym typeface="Times New Roman"/>
              </a:rPr>
              <a:t>f</a:t>
            </a:r>
            <a:r>
              <a:rPr lang="en">
                <a:solidFill>
                  <a:srgbClr val="666666"/>
                </a:solidFill>
                <a:latin typeface="Nunito"/>
                <a:ea typeface="Nunito"/>
                <a:cs typeface="Nunito"/>
                <a:sym typeface="Nunito"/>
              </a:rPr>
              <a:t>(</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y media μ. La varianza de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es calculada por medio de:</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sz="100">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u="sng">
                <a:solidFill>
                  <a:srgbClr val="666666"/>
                </a:solidFill>
                <a:latin typeface="Nunito"/>
                <a:ea typeface="Nunito"/>
                <a:cs typeface="Nunito"/>
                <a:sym typeface="Nunito"/>
              </a:rPr>
              <a:t>Desviación Estándar:</a:t>
            </a:r>
            <a:endParaRPr sz="9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Font typeface="Nunito"/>
              <a:buChar char="●"/>
            </a:pPr>
            <a:r>
              <a:rPr lang="en">
                <a:solidFill>
                  <a:srgbClr val="666666"/>
                </a:solidFill>
                <a:latin typeface="Nunito"/>
                <a:ea typeface="Nunito"/>
                <a:cs typeface="Nunito"/>
                <a:sym typeface="Nunito"/>
              </a:rPr>
              <a:t>Es una medida de dispersión de la misma dimensión de la variable y que representa por medio de la letra σ.</a:t>
            </a:r>
            <a:endParaRPr>
              <a:solidFill>
                <a:srgbClr val="666666"/>
              </a:solidFill>
              <a:latin typeface="Nunito"/>
              <a:ea typeface="Nunito"/>
              <a:cs typeface="Nunito"/>
              <a:sym typeface="Nunito"/>
            </a:endParaRPr>
          </a:p>
          <a:p>
            <a:pPr indent="-317500" lvl="0" marL="457200" rtl="0" algn="l">
              <a:lnSpc>
                <a:spcPct val="115000"/>
              </a:lnSpc>
              <a:spcBef>
                <a:spcPts val="0"/>
              </a:spcBef>
              <a:spcAft>
                <a:spcPts val="0"/>
              </a:spcAft>
              <a:buClr>
                <a:srgbClr val="666666"/>
              </a:buClr>
              <a:buSzPts val="1400"/>
              <a:buFont typeface="Nunito"/>
              <a:buChar char="●"/>
            </a:pPr>
            <a:r>
              <a:rPr lang="en">
                <a:solidFill>
                  <a:srgbClr val="666666"/>
                </a:solidFill>
                <a:latin typeface="Nunito"/>
                <a:ea typeface="Nunito"/>
                <a:cs typeface="Nunito"/>
                <a:sym typeface="Nunito"/>
              </a:rPr>
              <a:t>Raíz cuadrada positiva de la varianza; una medida de la dispersión, expresada en las mismas unidades que los datos originales y no en las unidades cuadradas de la varianza.</a:t>
            </a:r>
            <a:endParaRPr>
              <a:solidFill>
                <a:srgbClr val="666666"/>
              </a:solidFill>
              <a:latin typeface="Nunito"/>
              <a:ea typeface="Nunito"/>
              <a:cs typeface="Nunito"/>
              <a:sym typeface="Nunito"/>
            </a:endParaRPr>
          </a:p>
        </p:txBody>
      </p:sp>
      <p:pic>
        <p:nvPicPr>
          <p:cNvPr id="1135" name="Google Shape;1135;p99"/>
          <p:cNvPicPr preferRelativeResize="0"/>
          <p:nvPr/>
        </p:nvPicPr>
        <p:blipFill>
          <a:blip r:embed="rId3">
            <a:alphaModFix/>
          </a:blip>
          <a:stretch>
            <a:fillRect/>
          </a:stretch>
        </p:blipFill>
        <p:spPr>
          <a:xfrm>
            <a:off x="2441500" y="1354350"/>
            <a:ext cx="2130500" cy="467375"/>
          </a:xfrm>
          <a:prstGeom prst="rect">
            <a:avLst/>
          </a:prstGeom>
          <a:noFill/>
          <a:ln>
            <a:noFill/>
          </a:ln>
        </p:spPr>
      </p:pic>
      <p:pic>
        <p:nvPicPr>
          <p:cNvPr id="1136" name="Google Shape;1136;p99"/>
          <p:cNvPicPr preferRelativeResize="0"/>
          <p:nvPr/>
        </p:nvPicPr>
        <p:blipFill>
          <a:blip r:embed="rId4">
            <a:alphaModFix/>
          </a:blip>
          <a:stretch>
            <a:fillRect/>
          </a:stretch>
        </p:blipFill>
        <p:spPr>
          <a:xfrm>
            <a:off x="2435426" y="2855688"/>
            <a:ext cx="3644218" cy="473200"/>
          </a:xfrm>
          <a:prstGeom prst="rect">
            <a:avLst/>
          </a:prstGeom>
          <a:noFill/>
          <a:ln>
            <a:noFill/>
          </a:ln>
        </p:spPr>
      </p:pic>
      <p:sp>
        <p:nvSpPr>
          <p:cNvPr id="1137" name="Google Shape;1137;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8" name="Google Shape;1138;p9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0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Uniforme</a:t>
            </a:r>
            <a:endParaRPr/>
          </a:p>
        </p:txBody>
      </p:sp>
      <p:sp>
        <p:nvSpPr>
          <p:cNvPr id="1144" name="Google Shape;1144;p100"/>
          <p:cNvSpPr txBox="1"/>
          <p:nvPr/>
        </p:nvSpPr>
        <p:spPr>
          <a:xfrm>
            <a:off x="507900" y="746225"/>
            <a:ext cx="8233200" cy="4458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Definición:</a:t>
            </a:r>
            <a:r>
              <a:rPr lang="en" sz="1500">
                <a:solidFill>
                  <a:srgbClr val="666666"/>
                </a:solidFill>
                <a:latin typeface="Nunito"/>
                <a:ea typeface="Nunito"/>
                <a:cs typeface="Nunito"/>
                <a:sym typeface="Nunito"/>
              </a:rPr>
              <a:t> </a:t>
            </a:r>
            <a:r>
              <a:rPr lang="en">
                <a:solidFill>
                  <a:srgbClr val="666666"/>
                </a:solidFill>
                <a:latin typeface="Nunito"/>
                <a:ea typeface="Nunito"/>
                <a:cs typeface="Nunito"/>
                <a:sym typeface="Nunito"/>
              </a:rPr>
              <a:t>Si la variable aleatoria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asume los valores</a:t>
            </a:r>
            <a:r>
              <a:rPr lang="en" sz="1600">
                <a:solidFill>
                  <a:srgbClr val="666666"/>
                </a:solidFill>
                <a:latin typeface="Nunito"/>
                <a:ea typeface="Nunito"/>
                <a:cs typeface="Nunito"/>
                <a:sym typeface="Nunito"/>
              </a:rPr>
              <a:t> </a:t>
            </a:r>
            <a:r>
              <a:rPr i="1" lang="en" sz="1600">
                <a:solidFill>
                  <a:srgbClr val="666666"/>
                </a:solidFill>
                <a:latin typeface="Times New Roman"/>
                <a:ea typeface="Times New Roman"/>
                <a:cs typeface="Times New Roman"/>
                <a:sym typeface="Times New Roman"/>
              </a:rPr>
              <a:t>x</a:t>
            </a:r>
            <a:r>
              <a:rPr baseline="-25000" lang="en" sz="1600">
                <a:solidFill>
                  <a:srgbClr val="666666"/>
                </a:solidFill>
                <a:latin typeface="Nunito"/>
                <a:ea typeface="Nunito"/>
                <a:cs typeface="Nunito"/>
                <a:sym typeface="Nunito"/>
              </a:rPr>
              <a:t>1</a:t>
            </a:r>
            <a:r>
              <a:rPr lang="en" sz="1600">
                <a:solidFill>
                  <a:srgbClr val="666666"/>
                </a:solidFill>
                <a:latin typeface="Nunito"/>
                <a:ea typeface="Nunito"/>
                <a:cs typeface="Nunito"/>
                <a:sym typeface="Nunito"/>
              </a:rPr>
              <a:t>, </a:t>
            </a:r>
            <a:r>
              <a:rPr i="1" lang="en" sz="1600">
                <a:solidFill>
                  <a:srgbClr val="666666"/>
                </a:solidFill>
                <a:latin typeface="Times New Roman"/>
                <a:ea typeface="Times New Roman"/>
                <a:cs typeface="Times New Roman"/>
                <a:sym typeface="Times New Roman"/>
              </a:rPr>
              <a:t>x</a:t>
            </a:r>
            <a:r>
              <a:rPr baseline="-25000" lang="en" sz="1600">
                <a:solidFill>
                  <a:srgbClr val="666666"/>
                </a:solidFill>
                <a:latin typeface="Nunito"/>
                <a:ea typeface="Nunito"/>
                <a:cs typeface="Nunito"/>
                <a:sym typeface="Nunito"/>
              </a:rPr>
              <a:t>2</a:t>
            </a:r>
            <a:r>
              <a:rPr lang="en" sz="1600">
                <a:solidFill>
                  <a:srgbClr val="666666"/>
                </a:solidFill>
                <a:latin typeface="Nunito"/>
                <a:ea typeface="Nunito"/>
                <a:cs typeface="Nunito"/>
                <a:sym typeface="Nunito"/>
              </a:rPr>
              <a:t>,.....</a:t>
            </a:r>
            <a:r>
              <a:rPr i="1" lang="en" sz="1600">
                <a:solidFill>
                  <a:srgbClr val="666666"/>
                </a:solidFill>
                <a:latin typeface="Times New Roman"/>
                <a:ea typeface="Times New Roman"/>
                <a:cs typeface="Times New Roman"/>
                <a:sym typeface="Times New Roman"/>
              </a:rPr>
              <a:t>x</a:t>
            </a:r>
            <a:r>
              <a:rPr baseline="-25000" lang="en" sz="1600">
                <a:solidFill>
                  <a:srgbClr val="666666"/>
                </a:solidFill>
                <a:latin typeface="Nunito"/>
                <a:ea typeface="Nunito"/>
                <a:cs typeface="Nunito"/>
                <a:sym typeface="Nunito"/>
              </a:rPr>
              <a:t>k</a:t>
            </a:r>
            <a:r>
              <a:rPr lang="en" sz="1600">
                <a:solidFill>
                  <a:srgbClr val="666666"/>
                </a:solidFill>
                <a:latin typeface="Nunito"/>
                <a:ea typeface="Nunito"/>
                <a:cs typeface="Nunito"/>
                <a:sym typeface="Nunito"/>
              </a:rPr>
              <a:t>, </a:t>
            </a:r>
            <a:r>
              <a:rPr lang="en">
                <a:solidFill>
                  <a:srgbClr val="666666"/>
                </a:solidFill>
                <a:latin typeface="Nunito"/>
                <a:ea typeface="Nunito"/>
                <a:cs typeface="Nunito"/>
                <a:sym typeface="Nunito"/>
              </a:rPr>
              <a:t>con iguales probabilidades, entonces la distribución discreta uniforme es:</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sz="300">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a:solidFill>
                  <a:srgbClr val="666666"/>
                </a:solidFill>
                <a:latin typeface="Nunito"/>
                <a:ea typeface="Nunito"/>
                <a:cs typeface="Nunito"/>
                <a:sym typeface="Nunito"/>
              </a:rPr>
              <a:t>De esta forma, para el caso genérico donde </a:t>
            </a:r>
            <a:r>
              <a:rPr i="1" lang="en">
                <a:solidFill>
                  <a:srgbClr val="666666"/>
                </a:solidFill>
                <a:latin typeface="Times New Roman"/>
                <a:ea typeface="Times New Roman"/>
                <a:cs typeface="Times New Roman"/>
                <a:sym typeface="Times New Roman"/>
              </a:rPr>
              <a:t>x</a:t>
            </a:r>
            <a:r>
              <a:rPr baseline="-25000" lang="en">
                <a:solidFill>
                  <a:srgbClr val="666666"/>
                </a:solidFill>
                <a:latin typeface="Nunito"/>
                <a:ea typeface="Nunito"/>
                <a:cs typeface="Nunito"/>
                <a:sym typeface="Nunito"/>
              </a:rPr>
              <a:t>1 </a:t>
            </a:r>
            <a:r>
              <a:rPr lang="en">
                <a:solidFill>
                  <a:srgbClr val="666666"/>
                </a:solidFill>
                <a:latin typeface="Nunito"/>
                <a:ea typeface="Nunito"/>
                <a:cs typeface="Nunito"/>
                <a:sym typeface="Nunito"/>
              </a:rPr>
              <a:t>= a y </a:t>
            </a:r>
            <a:r>
              <a:rPr i="1" lang="en">
                <a:solidFill>
                  <a:srgbClr val="666666"/>
                </a:solidFill>
                <a:latin typeface="Times New Roman"/>
                <a:ea typeface="Times New Roman"/>
                <a:cs typeface="Times New Roman"/>
                <a:sym typeface="Times New Roman"/>
              </a:rPr>
              <a:t>x</a:t>
            </a:r>
            <a:r>
              <a:rPr baseline="-25000" lang="en">
                <a:solidFill>
                  <a:srgbClr val="666666"/>
                </a:solidFill>
                <a:latin typeface="Nunito"/>
                <a:ea typeface="Nunito"/>
                <a:cs typeface="Nunito"/>
                <a:sym typeface="Nunito"/>
              </a:rPr>
              <a:t>k</a:t>
            </a:r>
            <a:r>
              <a:rPr lang="en">
                <a:solidFill>
                  <a:srgbClr val="666666"/>
                </a:solidFill>
                <a:latin typeface="Nunito"/>
                <a:ea typeface="Nunito"/>
                <a:cs typeface="Nunito"/>
                <a:sym typeface="Nunito"/>
              </a:rPr>
              <a:t> = b,  con iguales probabilidades para todos los valores tenemos: </a:t>
            </a:r>
            <a:r>
              <a:rPr i="1" lang="en" sz="1600">
                <a:solidFill>
                  <a:srgbClr val="666666"/>
                </a:solidFill>
                <a:latin typeface="Times New Roman"/>
                <a:ea typeface="Times New Roman"/>
                <a:cs typeface="Times New Roman"/>
                <a:sym typeface="Times New Roman"/>
              </a:rPr>
              <a:t>k</a:t>
            </a:r>
            <a:r>
              <a:rPr lang="en" sz="1600">
                <a:solidFill>
                  <a:srgbClr val="666666"/>
                </a:solidFill>
                <a:latin typeface="Nunito"/>
                <a:ea typeface="Nunito"/>
                <a:cs typeface="Nunito"/>
                <a:sym typeface="Nunito"/>
              </a:rPr>
              <a:t> = b - a +1</a:t>
            </a:r>
            <a:endParaRPr sz="1600">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sz="1600">
              <a:solidFill>
                <a:srgbClr val="666666"/>
              </a:solidFill>
              <a:latin typeface="Nunito"/>
              <a:ea typeface="Nunito"/>
              <a:cs typeface="Nunito"/>
              <a:sym typeface="Nunito"/>
            </a:endParaRPr>
          </a:p>
          <a:p>
            <a:pPr indent="-317500" lvl="0" marL="457200" rtl="0" algn="l">
              <a:lnSpc>
                <a:spcPct val="115000"/>
              </a:lnSpc>
              <a:spcBef>
                <a:spcPts val="1200"/>
              </a:spcBef>
              <a:spcAft>
                <a:spcPts val="0"/>
              </a:spcAft>
              <a:buClr>
                <a:srgbClr val="666666"/>
              </a:buClr>
              <a:buSzPts val="1400"/>
              <a:buFont typeface="Nunito"/>
              <a:buChar char="●"/>
            </a:pPr>
            <a:r>
              <a:rPr lang="en">
                <a:solidFill>
                  <a:srgbClr val="666666"/>
                </a:solidFill>
                <a:latin typeface="Nunito"/>
                <a:ea typeface="Nunito"/>
                <a:cs typeface="Nunito"/>
                <a:sym typeface="Nunito"/>
              </a:rPr>
              <a:t>Ejemplo de los dados perfectos (Problema 1): </a:t>
            </a:r>
            <a:endParaRPr>
              <a:solidFill>
                <a:srgbClr val="666666"/>
              </a:solidFill>
              <a:latin typeface="Nunito"/>
              <a:ea typeface="Nunito"/>
              <a:cs typeface="Nunito"/>
              <a:sym typeface="Nunito"/>
            </a:endParaRPr>
          </a:p>
          <a:p>
            <a:pPr indent="0" lvl="0" marL="914400" rtl="0" algn="l">
              <a:lnSpc>
                <a:spcPct val="115000"/>
              </a:lnSpc>
              <a:spcBef>
                <a:spcPts val="1200"/>
              </a:spcBef>
              <a:spcAft>
                <a:spcPts val="0"/>
              </a:spcAft>
              <a:buNone/>
            </a:pPr>
            <a:r>
              <a:rPr lang="en">
                <a:solidFill>
                  <a:srgbClr val="666666"/>
                </a:solidFill>
                <a:latin typeface="Nunito"/>
                <a:ea typeface="Nunito"/>
                <a:cs typeface="Nunito"/>
                <a:sym typeface="Nunito"/>
              </a:rPr>
              <a:t>a = 1, b = 6 ⇒ k = b - 1 + 1 ⇒ k = 6;  		µ = (6 -1)/2 + 1 = 5/2 + 1 = 3,5	</a:t>
            </a:r>
            <a:endParaRPr>
              <a:solidFill>
                <a:srgbClr val="666666"/>
              </a:solidFill>
              <a:latin typeface="Nunito"/>
              <a:ea typeface="Nunito"/>
              <a:cs typeface="Nunito"/>
              <a:sym typeface="Nunito"/>
            </a:endParaRPr>
          </a:p>
          <a:p>
            <a:pPr indent="0" lvl="0" marL="457200" rtl="0" algn="l">
              <a:lnSpc>
                <a:spcPct val="115000"/>
              </a:lnSpc>
              <a:spcBef>
                <a:spcPts val="1200"/>
              </a:spcBef>
              <a:spcAft>
                <a:spcPts val="0"/>
              </a:spcAft>
              <a:buNone/>
            </a:pPr>
            <a:r>
              <a:rPr lang="en">
                <a:solidFill>
                  <a:srgbClr val="666666"/>
                </a:solidFill>
                <a:latin typeface="Nunito"/>
                <a:ea typeface="Nunito"/>
                <a:cs typeface="Nunito"/>
                <a:sym typeface="Nunito"/>
              </a:rPr>
              <a:t>									</a:t>
            </a:r>
            <a:r>
              <a:rPr lang="en" sz="1600">
                <a:solidFill>
                  <a:srgbClr val="666666"/>
                </a:solidFill>
                <a:latin typeface="Nunito"/>
                <a:ea typeface="Nunito"/>
                <a:cs typeface="Nunito"/>
                <a:sym typeface="Nunito"/>
              </a:rPr>
              <a:t>σ </a:t>
            </a:r>
            <a:r>
              <a:rPr lang="en">
                <a:solidFill>
                  <a:srgbClr val="666666"/>
                </a:solidFill>
                <a:latin typeface="Nunito"/>
                <a:ea typeface="Nunito"/>
                <a:cs typeface="Nunito"/>
                <a:sym typeface="Nunito"/>
              </a:rPr>
              <a:t>= (6</a:t>
            </a:r>
            <a:r>
              <a:rPr baseline="30000" lang="en">
                <a:solidFill>
                  <a:srgbClr val="666666"/>
                </a:solidFill>
                <a:latin typeface="Nunito"/>
                <a:ea typeface="Nunito"/>
                <a:cs typeface="Nunito"/>
                <a:sym typeface="Nunito"/>
              </a:rPr>
              <a:t>2</a:t>
            </a:r>
            <a:r>
              <a:rPr lang="en">
                <a:solidFill>
                  <a:srgbClr val="666666"/>
                </a:solidFill>
                <a:latin typeface="Nunito"/>
                <a:ea typeface="Nunito"/>
                <a:cs typeface="Nunito"/>
                <a:sym typeface="Nunito"/>
              </a:rPr>
              <a:t> - 1)/12 = 35/12 = 2,9</a:t>
            </a:r>
            <a:endParaRPr>
              <a:solidFill>
                <a:srgbClr val="666666"/>
              </a:solidFill>
              <a:latin typeface="Nunito"/>
              <a:ea typeface="Nunito"/>
              <a:cs typeface="Nunito"/>
              <a:sym typeface="Nunito"/>
            </a:endParaRPr>
          </a:p>
          <a:p>
            <a:pPr indent="0" lvl="0" marL="0" rtl="0" algn="l">
              <a:lnSpc>
                <a:spcPct val="115000"/>
              </a:lnSpc>
              <a:spcBef>
                <a:spcPts val="1200"/>
              </a:spcBef>
              <a:spcAft>
                <a:spcPts val="1200"/>
              </a:spcAft>
              <a:buNone/>
            </a:pPr>
            <a:r>
              <a:t/>
            </a:r>
            <a:endParaRPr>
              <a:solidFill>
                <a:srgbClr val="666666"/>
              </a:solidFill>
              <a:latin typeface="Nunito"/>
              <a:ea typeface="Nunito"/>
              <a:cs typeface="Nunito"/>
              <a:sym typeface="Nunito"/>
            </a:endParaRPr>
          </a:p>
        </p:txBody>
      </p:sp>
      <p:pic>
        <p:nvPicPr>
          <p:cNvPr id="1145" name="Google Shape;1145;p100"/>
          <p:cNvPicPr preferRelativeResize="0"/>
          <p:nvPr/>
        </p:nvPicPr>
        <p:blipFill>
          <a:blip r:embed="rId3">
            <a:alphaModFix/>
          </a:blip>
          <a:stretch>
            <a:fillRect/>
          </a:stretch>
        </p:blipFill>
        <p:spPr>
          <a:xfrm>
            <a:off x="816600" y="1389338"/>
            <a:ext cx="1714900" cy="843950"/>
          </a:xfrm>
          <a:prstGeom prst="rect">
            <a:avLst/>
          </a:prstGeom>
          <a:noFill/>
          <a:ln>
            <a:noFill/>
          </a:ln>
        </p:spPr>
      </p:pic>
      <p:pic>
        <p:nvPicPr>
          <p:cNvPr id="1146" name="Google Shape;1146;p100"/>
          <p:cNvPicPr preferRelativeResize="0"/>
          <p:nvPr/>
        </p:nvPicPr>
        <p:blipFill>
          <a:blip r:embed="rId4">
            <a:alphaModFix/>
          </a:blip>
          <a:stretch>
            <a:fillRect/>
          </a:stretch>
        </p:blipFill>
        <p:spPr>
          <a:xfrm>
            <a:off x="3327574" y="1521538"/>
            <a:ext cx="1244425" cy="490225"/>
          </a:xfrm>
          <a:prstGeom prst="rect">
            <a:avLst/>
          </a:prstGeom>
          <a:noFill/>
          <a:ln>
            <a:noFill/>
          </a:ln>
        </p:spPr>
      </p:pic>
      <p:pic>
        <p:nvPicPr>
          <p:cNvPr id="1147" name="Google Shape;1147;p100"/>
          <p:cNvPicPr preferRelativeResize="0"/>
          <p:nvPr/>
        </p:nvPicPr>
        <p:blipFill>
          <a:blip r:embed="rId5">
            <a:alphaModFix/>
          </a:blip>
          <a:stretch>
            <a:fillRect/>
          </a:stretch>
        </p:blipFill>
        <p:spPr>
          <a:xfrm>
            <a:off x="5236300" y="1474824"/>
            <a:ext cx="2291450" cy="583650"/>
          </a:xfrm>
          <a:prstGeom prst="rect">
            <a:avLst/>
          </a:prstGeom>
          <a:noFill/>
          <a:ln>
            <a:noFill/>
          </a:ln>
        </p:spPr>
      </p:pic>
      <p:pic>
        <p:nvPicPr>
          <p:cNvPr id="1148" name="Google Shape;1148;p100"/>
          <p:cNvPicPr preferRelativeResize="0"/>
          <p:nvPr/>
        </p:nvPicPr>
        <p:blipFill>
          <a:blip r:embed="rId6">
            <a:alphaModFix/>
          </a:blip>
          <a:stretch>
            <a:fillRect/>
          </a:stretch>
        </p:blipFill>
        <p:spPr>
          <a:xfrm>
            <a:off x="5291650" y="2914650"/>
            <a:ext cx="1244425" cy="525721"/>
          </a:xfrm>
          <a:prstGeom prst="rect">
            <a:avLst/>
          </a:prstGeom>
          <a:noFill/>
          <a:ln>
            <a:noFill/>
          </a:ln>
        </p:spPr>
      </p:pic>
      <p:pic>
        <p:nvPicPr>
          <p:cNvPr id="1149" name="Google Shape;1149;p100"/>
          <p:cNvPicPr preferRelativeResize="0"/>
          <p:nvPr/>
        </p:nvPicPr>
        <p:blipFill>
          <a:blip r:embed="rId7">
            <a:alphaModFix/>
          </a:blip>
          <a:stretch>
            <a:fillRect/>
          </a:stretch>
        </p:blipFill>
        <p:spPr>
          <a:xfrm>
            <a:off x="3327576" y="2932400"/>
            <a:ext cx="1444536" cy="490225"/>
          </a:xfrm>
          <a:prstGeom prst="rect">
            <a:avLst/>
          </a:prstGeom>
          <a:noFill/>
          <a:ln>
            <a:noFill/>
          </a:ln>
        </p:spPr>
      </p:pic>
      <p:sp>
        <p:nvSpPr>
          <p:cNvPr id="1150" name="Google Shape;1150;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51" name="Google Shape;1151;p10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01"/>
          <p:cNvSpPr txBox="1"/>
          <p:nvPr/>
        </p:nvSpPr>
        <p:spPr>
          <a:xfrm>
            <a:off x="542450" y="4043813"/>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Valor medio: </a:t>
            </a:r>
            <a:endParaRPr sz="1500"/>
          </a:p>
        </p:txBody>
      </p:sp>
      <p:sp>
        <p:nvSpPr>
          <p:cNvPr id="1157" name="Google Shape;1157;p10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Proceso de Bernouilli</a:t>
            </a:r>
            <a:endParaRPr/>
          </a:p>
        </p:txBody>
      </p:sp>
      <p:sp>
        <p:nvSpPr>
          <p:cNvPr id="1158" name="Google Shape;1158;p101"/>
          <p:cNvSpPr txBox="1"/>
          <p:nvPr/>
        </p:nvSpPr>
        <p:spPr>
          <a:xfrm>
            <a:off x="476000" y="896675"/>
            <a:ext cx="8214000" cy="290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Definición: </a:t>
            </a:r>
            <a:r>
              <a:rPr lang="en">
                <a:solidFill>
                  <a:srgbClr val="666666"/>
                </a:solidFill>
                <a:latin typeface="Nunito"/>
                <a:ea typeface="Nunito"/>
                <a:cs typeface="Nunito"/>
                <a:sym typeface="Nunito"/>
              </a:rPr>
              <a:t>Tenemos dos procesos excluyentes, que llamaremos de éxito (E) y fracaso (F),  y que son independientes entre sí. Las probabilidades de éxito y fracaso son constantes. </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a:solidFill>
                  <a:srgbClr val="666666"/>
                </a:solidFill>
                <a:latin typeface="Nunito"/>
                <a:ea typeface="Nunito"/>
                <a:cs typeface="Nunito"/>
                <a:sym typeface="Nunito"/>
              </a:rPr>
              <a:t>P(E) = p a la probabilidad de éxito</a:t>
            </a:r>
            <a:endParaRPr>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rPr lang="en">
                <a:solidFill>
                  <a:srgbClr val="666666"/>
                </a:solidFill>
                <a:latin typeface="Nunito"/>
                <a:ea typeface="Nunito"/>
                <a:cs typeface="Nunito"/>
                <a:sym typeface="Nunito"/>
              </a:rPr>
              <a:t>P(F) = q a la probabilidad de fracaso</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a:solidFill>
                  <a:srgbClr val="666666"/>
                </a:solidFill>
                <a:latin typeface="Nunito"/>
                <a:ea typeface="Nunito"/>
                <a:cs typeface="Nunito"/>
                <a:sym typeface="Nunito"/>
              </a:rPr>
              <a:t>Definimos una variable aleatoria tal que</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t/>
            </a:r>
            <a:endParaRPr>
              <a:solidFill>
                <a:srgbClr val="666666"/>
              </a:solidFill>
              <a:latin typeface="Nunito"/>
              <a:ea typeface="Nunito"/>
              <a:cs typeface="Nunito"/>
              <a:sym typeface="Nunito"/>
            </a:endParaRPr>
          </a:p>
          <a:p>
            <a:pPr indent="0" lvl="0" marL="0" rtl="0" algn="l">
              <a:lnSpc>
                <a:spcPct val="115000"/>
              </a:lnSpc>
              <a:spcBef>
                <a:spcPts val="1200"/>
              </a:spcBef>
              <a:spcAft>
                <a:spcPts val="0"/>
              </a:spcAft>
              <a:buNone/>
            </a:pPr>
            <a:r>
              <a:rPr lang="en">
                <a:solidFill>
                  <a:srgbClr val="666666"/>
                </a:solidFill>
                <a:latin typeface="Nunito"/>
                <a:ea typeface="Nunito"/>
                <a:cs typeface="Nunito"/>
                <a:sym typeface="Nunito"/>
              </a:rPr>
              <a:t>entonces:  	P(E) = P (X=1) =  p  </a:t>
            </a:r>
            <a:endParaRPr>
              <a:solidFill>
                <a:srgbClr val="666666"/>
              </a:solidFill>
              <a:latin typeface="Nunito"/>
              <a:ea typeface="Nunito"/>
              <a:cs typeface="Nunito"/>
              <a:sym typeface="Nunito"/>
            </a:endParaRPr>
          </a:p>
          <a:p>
            <a:pPr indent="457200" lvl="0" marL="457200" rtl="0" algn="l">
              <a:lnSpc>
                <a:spcPct val="115000"/>
              </a:lnSpc>
              <a:spcBef>
                <a:spcPts val="1200"/>
              </a:spcBef>
              <a:spcAft>
                <a:spcPts val="1200"/>
              </a:spcAft>
              <a:buNone/>
            </a:pPr>
            <a:r>
              <a:rPr lang="en">
                <a:solidFill>
                  <a:srgbClr val="666666"/>
                </a:solidFill>
                <a:latin typeface="Nunito"/>
                <a:ea typeface="Nunito"/>
                <a:cs typeface="Nunito"/>
                <a:sym typeface="Nunito"/>
              </a:rPr>
              <a:t>P(F) = P (X=0) = q  </a:t>
            </a:r>
            <a:endParaRPr>
              <a:solidFill>
                <a:srgbClr val="666666"/>
              </a:solidFill>
              <a:latin typeface="Nunito"/>
              <a:ea typeface="Nunito"/>
              <a:cs typeface="Nunito"/>
              <a:sym typeface="Nunito"/>
            </a:endParaRPr>
          </a:p>
        </p:txBody>
      </p:sp>
      <p:sp>
        <p:nvSpPr>
          <p:cNvPr id="1159" name="Google Shape;1159;p101"/>
          <p:cNvSpPr txBox="1"/>
          <p:nvPr/>
        </p:nvSpPr>
        <p:spPr>
          <a:xfrm>
            <a:off x="4043200" y="1964325"/>
            <a:ext cx="3797100" cy="80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a:solidFill>
                  <a:schemeClr val="dk2"/>
                </a:solidFill>
                <a:latin typeface="Times New Roman"/>
                <a:ea typeface="Times New Roman"/>
                <a:cs typeface="Times New Roman"/>
                <a:sym typeface="Times New Roman"/>
              </a:rPr>
              <a:t>x</a:t>
            </a:r>
            <a:r>
              <a:rPr baseline="-25000" lang="en">
                <a:solidFill>
                  <a:schemeClr val="dk2"/>
                </a:solidFill>
                <a:latin typeface="Nunito"/>
                <a:ea typeface="Nunito"/>
                <a:cs typeface="Nunito"/>
                <a:sym typeface="Nunito"/>
              </a:rPr>
              <a:t>i</a:t>
            </a:r>
            <a:r>
              <a:rPr lang="en">
                <a:solidFill>
                  <a:schemeClr val="dk2"/>
                </a:solidFill>
                <a:latin typeface="Nunito"/>
                <a:ea typeface="Nunito"/>
                <a:cs typeface="Nunito"/>
                <a:sym typeface="Nunito"/>
              </a:rPr>
              <a:t> = 1    si el resultado es de éxito</a:t>
            </a:r>
            <a:endParaRPr>
              <a:solidFill>
                <a:schemeClr val="dk2"/>
              </a:solidFill>
              <a:latin typeface="Nunito"/>
              <a:ea typeface="Nunito"/>
              <a:cs typeface="Nunito"/>
              <a:sym typeface="Nunito"/>
            </a:endParaRPr>
          </a:p>
          <a:p>
            <a:pPr indent="0" lvl="0" marL="0" rtl="0" algn="l">
              <a:spcBef>
                <a:spcPts val="600"/>
              </a:spcBef>
              <a:spcAft>
                <a:spcPts val="0"/>
              </a:spcAft>
              <a:buNone/>
            </a:pPr>
            <a:r>
              <a:rPr i="1" lang="en">
                <a:solidFill>
                  <a:schemeClr val="dk2"/>
                </a:solidFill>
                <a:latin typeface="Times New Roman"/>
                <a:ea typeface="Times New Roman"/>
                <a:cs typeface="Times New Roman"/>
                <a:sym typeface="Times New Roman"/>
              </a:rPr>
              <a:t>x</a:t>
            </a:r>
            <a:r>
              <a:rPr baseline="-25000" lang="en">
                <a:solidFill>
                  <a:schemeClr val="dk2"/>
                </a:solidFill>
                <a:latin typeface="Nunito"/>
                <a:ea typeface="Nunito"/>
                <a:cs typeface="Nunito"/>
                <a:sym typeface="Nunito"/>
              </a:rPr>
              <a:t>i</a:t>
            </a:r>
            <a:r>
              <a:rPr lang="en">
                <a:solidFill>
                  <a:schemeClr val="dk2"/>
                </a:solidFill>
                <a:latin typeface="Nunito"/>
                <a:ea typeface="Nunito"/>
                <a:cs typeface="Nunito"/>
                <a:sym typeface="Nunito"/>
              </a:rPr>
              <a:t> = 0    si el resultado es de fracaso</a:t>
            </a:r>
            <a:endParaRPr>
              <a:solidFill>
                <a:schemeClr val="dk2"/>
              </a:solidFill>
              <a:latin typeface="Nunito"/>
              <a:ea typeface="Nunito"/>
              <a:cs typeface="Nunito"/>
              <a:sym typeface="Nunito"/>
            </a:endParaRPr>
          </a:p>
        </p:txBody>
      </p:sp>
      <p:sp>
        <p:nvSpPr>
          <p:cNvPr id="1160" name="Google Shape;1160;p101"/>
          <p:cNvSpPr/>
          <p:nvPr/>
        </p:nvSpPr>
        <p:spPr>
          <a:xfrm>
            <a:off x="3889775" y="1981575"/>
            <a:ext cx="177000" cy="800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01"/>
          <p:cNvSpPr txBox="1"/>
          <p:nvPr/>
        </p:nvSpPr>
        <p:spPr>
          <a:xfrm>
            <a:off x="3889775" y="3189525"/>
            <a:ext cx="233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Nunito"/>
                <a:ea typeface="Nunito"/>
                <a:cs typeface="Nunito"/>
                <a:sym typeface="Nunito"/>
              </a:rPr>
              <a:t>⇒ q = 1 - p</a:t>
            </a:r>
            <a:r>
              <a:rPr lang="en"/>
              <a:t> </a:t>
            </a:r>
            <a:endParaRPr/>
          </a:p>
        </p:txBody>
      </p:sp>
      <p:pic>
        <p:nvPicPr>
          <p:cNvPr id="1162" name="Google Shape;1162;p101"/>
          <p:cNvPicPr preferRelativeResize="0"/>
          <p:nvPr/>
        </p:nvPicPr>
        <p:blipFill>
          <a:blip r:embed="rId3">
            <a:alphaModFix/>
          </a:blip>
          <a:stretch>
            <a:fillRect/>
          </a:stretch>
        </p:blipFill>
        <p:spPr>
          <a:xfrm>
            <a:off x="4226250" y="4098025"/>
            <a:ext cx="902497" cy="234650"/>
          </a:xfrm>
          <a:prstGeom prst="rect">
            <a:avLst/>
          </a:prstGeom>
          <a:noFill/>
          <a:ln>
            <a:noFill/>
          </a:ln>
        </p:spPr>
      </p:pic>
      <p:pic>
        <p:nvPicPr>
          <p:cNvPr id="1163" name="Google Shape;1163;p101"/>
          <p:cNvPicPr preferRelativeResize="0"/>
          <p:nvPr/>
        </p:nvPicPr>
        <p:blipFill>
          <a:blip r:embed="rId4">
            <a:alphaModFix/>
          </a:blip>
          <a:stretch>
            <a:fillRect/>
          </a:stretch>
        </p:blipFill>
        <p:spPr>
          <a:xfrm>
            <a:off x="1799975" y="4167875"/>
            <a:ext cx="580125" cy="164800"/>
          </a:xfrm>
          <a:prstGeom prst="rect">
            <a:avLst/>
          </a:prstGeom>
          <a:noFill/>
          <a:ln>
            <a:noFill/>
          </a:ln>
        </p:spPr>
      </p:pic>
      <p:sp>
        <p:nvSpPr>
          <p:cNvPr id="1164" name="Google Shape;1164;p101"/>
          <p:cNvSpPr txBox="1"/>
          <p:nvPr/>
        </p:nvSpPr>
        <p:spPr>
          <a:xfrm>
            <a:off x="3130300" y="4012575"/>
            <a:ext cx="144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Varianza:</a:t>
            </a:r>
            <a:endParaRPr sz="1500"/>
          </a:p>
        </p:txBody>
      </p:sp>
      <p:sp>
        <p:nvSpPr>
          <p:cNvPr id="1165" name="Google Shape;1165;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6" name="Google Shape;1166;p10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Binomial</a:t>
            </a:r>
            <a:endParaRPr/>
          </a:p>
        </p:txBody>
      </p:sp>
      <p:sp>
        <p:nvSpPr>
          <p:cNvPr id="1172" name="Google Shape;1172;p102"/>
          <p:cNvSpPr txBox="1"/>
          <p:nvPr/>
        </p:nvSpPr>
        <p:spPr>
          <a:xfrm>
            <a:off x="485625" y="763850"/>
            <a:ext cx="82140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solidFill>
                <a:srgbClr val="666666"/>
              </a:solidFill>
              <a:latin typeface="Nunito"/>
              <a:ea typeface="Nunito"/>
              <a:cs typeface="Nunito"/>
              <a:sym typeface="Nunito"/>
            </a:endParaRPr>
          </a:p>
          <a:p>
            <a:pPr indent="457200" lvl="0" marL="457200" rtl="0" algn="l">
              <a:lnSpc>
                <a:spcPct val="115000"/>
              </a:lnSpc>
              <a:spcBef>
                <a:spcPts val="1200"/>
              </a:spcBef>
              <a:spcAft>
                <a:spcPts val="1200"/>
              </a:spcAft>
              <a:buNone/>
            </a:pPr>
            <a:r>
              <a:t/>
            </a:r>
            <a:endParaRPr>
              <a:solidFill>
                <a:srgbClr val="666666"/>
              </a:solidFill>
              <a:latin typeface="Nunito"/>
              <a:ea typeface="Nunito"/>
              <a:cs typeface="Nunito"/>
              <a:sym typeface="Nunito"/>
            </a:endParaRPr>
          </a:p>
        </p:txBody>
      </p:sp>
      <p:sp>
        <p:nvSpPr>
          <p:cNvPr id="1173" name="Google Shape;1173;p102"/>
          <p:cNvSpPr txBox="1"/>
          <p:nvPr/>
        </p:nvSpPr>
        <p:spPr>
          <a:xfrm>
            <a:off x="409425" y="874550"/>
            <a:ext cx="8336100" cy="168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Definición:</a:t>
            </a:r>
            <a:r>
              <a:rPr lang="en">
                <a:solidFill>
                  <a:srgbClr val="666666"/>
                </a:solidFill>
                <a:latin typeface="Nunito"/>
                <a:ea typeface="Nunito"/>
                <a:cs typeface="Nunito"/>
                <a:sym typeface="Nunito"/>
              </a:rPr>
              <a:t> Consideremos realizar </a:t>
            </a:r>
            <a:r>
              <a:rPr i="1" lang="en" sz="1600">
                <a:solidFill>
                  <a:srgbClr val="666666"/>
                </a:solidFill>
                <a:latin typeface="Times New Roman"/>
                <a:ea typeface="Times New Roman"/>
                <a:cs typeface="Times New Roman"/>
                <a:sym typeface="Times New Roman"/>
              </a:rPr>
              <a:t>n</a:t>
            </a:r>
            <a:r>
              <a:rPr lang="en">
                <a:solidFill>
                  <a:srgbClr val="666666"/>
                </a:solidFill>
                <a:latin typeface="Nunito"/>
                <a:ea typeface="Nunito"/>
                <a:cs typeface="Nunito"/>
                <a:sym typeface="Nunito"/>
              </a:rPr>
              <a:t> veces un proceso de Bernoulli de forma independiente y suponiendo que la probabilidad de éxito </a:t>
            </a:r>
            <a:r>
              <a:rPr i="1" lang="en" sz="1600">
                <a:solidFill>
                  <a:srgbClr val="666666"/>
                </a:solidFill>
                <a:latin typeface="Times New Roman"/>
                <a:ea typeface="Times New Roman"/>
                <a:cs typeface="Times New Roman"/>
                <a:sym typeface="Times New Roman"/>
              </a:rPr>
              <a:t>p</a:t>
            </a:r>
            <a:r>
              <a:rPr lang="en">
                <a:solidFill>
                  <a:srgbClr val="666666"/>
                </a:solidFill>
                <a:latin typeface="Nunito"/>
                <a:ea typeface="Nunito"/>
                <a:cs typeface="Nunito"/>
                <a:sym typeface="Nunito"/>
              </a:rPr>
              <a:t> permanece constante en cada uno de esos procesos.  Definimos la variable aleatoria </a:t>
            </a:r>
            <a:r>
              <a:rPr i="1" lang="en" sz="1600">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como el número de éxitos resultantes en las </a:t>
            </a:r>
            <a:r>
              <a:rPr i="1" lang="en" sz="1600">
                <a:solidFill>
                  <a:srgbClr val="666666"/>
                </a:solidFill>
                <a:latin typeface="Times New Roman"/>
                <a:ea typeface="Times New Roman"/>
                <a:cs typeface="Times New Roman"/>
                <a:sym typeface="Times New Roman"/>
              </a:rPr>
              <a:t>n</a:t>
            </a:r>
            <a:r>
              <a:rPr lang="en">
                <a:solidFill>
                  <a:srgbClr val="666666"/>
                </a:solidFill>
                <a:latin typeface="Nunito"/>
                <a:ea typeface="Nunito"/>
                <a:cs typeface="Nunito"/>
                <a:sym typeface="Nunito"/>
              </a:rPr>
              <a:t> veces que realizamos el proceso. Entonces, </a:t>
            </a:r>
            <a:r>
              <a:rPr i="1" lang="en" sz="1600">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tendrá una distribución Binomial, dada por:</a:t>
            </a:r>
            <a:endParaRPr>
              <a:solidFill>
                <a:srgbClr val="666666"/>
              </a:solidFill>
              <a:latin typeface="Nunito"/>
              <a:ea typeface="Nunito"/>
              <a:cs typeface="Nunito"/>
              <a:sym typeface="Nunito"/>
            </a:endParaRPr>
          </a:p>
          <a:p>
            <a:pPr indent="0" lvl="0" marL="0" rtl="0" algn="l">
              <a:lnSpc>
                <a:spcPct val="115000"/>
              </a:lnSpc>
              <a:spcBef>
                <a:spcPts val="1200"/>
              </a:spcBef>
              <a:spcAft>
                <a:spcPts val="1200"/>
              </a:spcAft>
              <a:buNone/>
            </a:pPr>
            <a:r>
              <a:t/>
            </a:r>
            <a:endParaRPr/>
          </a:p>
        </p:txBody>
      </p:sp>
      <p:pic>
        <p:nvPicPr>
          <p:cNvPr id="1174" name="Google Shape;1174;p102"/>
          <p:cNvPicPr preferRelativeResize="0"/>
          <p:nvPr/>
        </p:nvPicPr>
        <p:blipFill>
          <a:blip r:embed="rId3">
            <a:alphaModFix/>
          </a:blip>
          <a:stretch>
            <a:fillRect/>
          </a:stretch>
        </p:blipFill>
        <p:spPr>
          <a:xfrm>
            <a:off x="1244850" y="2371675"/>
            <a:ext cx="3092250" cy="517350"/>
          </a:xfrm>
          <a:prstGeom prst="rect">
            <a:avLst/>
          </a:prstGeom>
          <a:noFill/>
          <a:ln>
            <a:noFill/>
          </a:ln>
        </p:spPr>
      </p:pic>
      <p:pic>
        <p:nvPicPr>
          <p:cNvPr id="1175" name="Google Shape;1175;p102"/>
          <p:cNvPicPr preferRelativeResize="0"/>
          <p:nvPr/>
        </p:nvPicPr>
        <p:blipFill rotWithShape="1">
          <a:blip r:embed="rId4">
            <a:alphaModFix/>
          </a:blip>
          <a:srcRect b="0" l="0" r="29478" t="0"/>
          <a:stretch/>
        </p:blipFill>
        <p:spPr>
          <a:xfrm>
            <a:off x="1244850" y="3095825"/>
            <a:ext cx="2640799" cy="517350"/>
          </a:xfrm>
          <a:prstGeom prst="rect">
            <a:avLst/>
          </a:prstGeom>
          <a:noFill/>
          <a:ln>
            <a:noFill/>
          </a:ln>
        </p:spPr>
      </p:pic>
      <p:sp>
        <p:nvSpPr>
          <p:cNvPr id="1176" name="Google Shape;1176;p102"/>
          <p:cNvSpPr txBox="1"/>
          <p:nvPr/>
        </p:nvSpPr>
        <p:spPr>
          <a:xfrm>
            <a:off x="542450" y="4043813"/>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Valor medio: </a:t>
            </a:r>
            <a:endParaRPr sz="1500"/>
          </a:p>
        </p:txBody>
      </p:sp>
      <p:sp>
        <p:nvSpPr>
          <p:cNvPr id="1177" name="Google Shape;1177;p102"/>
          <p:cNvSpPr txBox="1"/>
          <p:nvPr/>
        </p:nvSpPr>
        <p:spPr>
          <a:xfrm>
            <a:off x="3130300" y="4012575"/>
            <a:ext cx="144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Varianza:</a:t>
            </a:r>
            <a:endParaRPr sz="1500"/>
          </a:p>
        </p:txBody>
      </p:sp>
      <p:pic>
        <p:nvPicPr>
          <p:cNvPr id="1178" name="Google Shape;1178;p102"/>
          <p:cNvPicPr preferRelativeResize="0"/>
          <p:nvPr/>
        </p:nvPicPr>
        <p:blipFill>
          <a:blip r:embed="rId5">
            <a:alphaModFix/>
          </a:blip>
          <a:stretch>
            <a:fillRect/>
          </a:stretch>
        </p:blipFill>
        <p:spPr>
          <a:xfrm>
            <a:off x="4170975" y="4053225"/>
            <a:ext cx="1381468" cy="279150"/>
          </a:xfrm>
          <a:prstGeom prst="rect">
            <a:avLst/>
          </a:prstGeom>
          <a:noFill/>
          <a:ln>
            <a:noFill/>
          </a:ln>
        </p:spPr>
      </p:pic>
      <p:pic>
        <p:nvPicPr>
          <p:cNvPr id="1179" name="Google Shape;1179;p102"/>
          <p:cNvPicPr preferRelativeResize="0"/>
          <p:nvPr/>
        </p:nvPicPr>
        <p:blipFill>
          <a:blip r:embed="rId6">
            <a:alphaModFix/>
          </a:blip>
          <a:stretch>
            <a:fillRect/>
          </a:stretch>
        </p:blipFill>
        <p:spPr>
          <a:xfrm>
            <a:off x="1835150" y="4147550"/>
            <a:ext cx="990585" cy="184825"/>
          </a:xfrm>
          <a:prstGeom prst="rect">
            <a:avLst/>
          </a:prstGeom>
          <a:noFill/>
          <a:ln>
            <a:noFill/>
          </a:ln>
        </p:spPr>
      </p:pic>
      <p:sp>
        <p:nvSpPr>
          <p:cNvPr id="1180" name="Google Shape;1180;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81" name="Google Shape;1181;p102"/>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0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Ejemplos</a:t>
            </a:r>
            <a:endParaRPr/>
          </a:p>
        </p:txBody>
      </p:sp>
      <p:sp>
        <p:nvSpPr>
          <p:cNvPr id="1187" name="Google Shape;1187;p103"/>
          <p:cNvSpPr txBox="1"/>
          <p:nvPr/>
        </p:nvSpPr>
        <p:spPr>
          <a:xfrm>
            <a:off x="465000" y="785975"/>
            <a:ext cx="82140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Problema 3:</a:t>
            </a:r>
            <a:r>
              <a:rPr lang="en">
                <a:solidFill>
                  <a:srgbClr val="666666"/>
                </a:solidFill>
                <a:latin typeface="Nunito"/>
                <a:ea typeface="Nunito"/>
                <a:cs typeface="Nunito"/>
                <a:sym typeface="Nunito"/>
              </a:rPr>
              <a:t> Teniendo una pregunta objetiva de 5 opciones, ¿cuál sería la probabilidad de que acierte y la probabilidad de que me equivoque al adivinar?</a:t>
            </a:r>
            <a:endParaRPr>
              <a:solidFill>
                <a:srgbClr val="666666"/>
              </a:solidFill>
              <a:latin typeface="Nunito"/>
              <a:ea typeface="Nunito"/>
              <a:cs typeface="Nunito"/>
              <a:sym typeface="Nunito"/>
            </a:endParaRPr>
          </a:p>
          <a:p>
            <a:pPr indent="457200" lvl="0" marL="457200" rtl="0" algn="l">
              <a:lnSpc>
                <a:spcPct val="115000"/>
              </a:lnSpc>
              <a:spcBef>
                <a:spcPts val="1200"/>
              </a:spcBef>
              <a:spcAft>
                <a:spcPts val="1200"/>
              </a:spcAft>
              <a:buNone/>
            </a:pPr>
            <a:r>
              <a:t/>
            </a:r>
            <a:endParaRPr>
              <a:solidFill>
                <a:srgbClr val="666666"/>
              </a:solidFill>
              <a:latin typeface="Nunito"/>
              <a:ea typeface="Nunito"/>
              <a:cs typeface="Nunito"/>
              <a:sym typeface="Nunito"/>
            </a:endParaRPr>
          </a:p>
        </p:txBody>
      </p:sp>
      <p:sp>
        <p:nvSpPr>
          <p:cNvPr id="1188" name="Google Shape;1188;p103"/>
          <p:cNvSpPr txBox="1"/>
          <p:nvPr/>
        </p:nvSpPr>
        <p:spPr>
          <a:xfrm>
            <a:off x="528825" y="2665325"/>
            <a:ext cx="82140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Problema 4:</a:t>
            </a:r>
            <a:r>
              <a:rPr lang="en">
                <a:solidFill>
                  <a:srgbClr val="666666"/>
                </a:solidFill>
                <a:latin typeface="Nunito"/>
                <a:ea typeface="Nunito"/>
                <a:cs typeface="Nunito"/>
                <a:sym typeface="Nunito"/>
              </a:rPr>
              <a:t> A partir de un estudio realizado por una asociación de conductores de autopista mostró que el 60% de los mismos utilizan el cinturón de seguridad correctamente. Si se selecciona una muestra de 10 conductores en una autopista. ¿Cuál es la probabilidad de que exactamente 7 de ellos lleven el cinturón de seguridad?</a:t>
            </a:r>
            <a:endParaRPr>
              <a:solidFill>
                <a:srgbClr val="666666"/>
              </a:solidFill>
              <a:latin typeface="Nunito"/>
              <a:ea typeface="Nunito"/>
              <a:cs typeface="Nunito"/>
              <a:sym typeface="Nunito"/>
            </a:endParaRPr>
          </a:p>
          <a:p>
            <a:pPr indent="457200" lvl="0" marL="457200" rtl="0" algn="l">
              <a:lnSpc>
                <a:spcPct val="115000"/>
              </a:lnSpc>
              <a:spcBef>
                <a:spcPts val="1200"/>
              </a:spcBef>
              <a:spcAft>
                <a:spcPts val="1200"/>
              </a:spcAft>
              <a:buNone/>
            </a:pPr>
            <a:r>
              <a:t/>
            </a:r>
            <a:endParaRPr>
              <a:solidFill>
                <a:srgbClr val="666666"/>
              </a:solidFill>
              <a:latin typeface="Nunito"/>
              <a:ea typeface="Nunito"/>
              <a:cs typeface="Nunito"/>
              <a:sym typeface="Nunito"/>
            </a:endParaRPr>
          </a:p>
        </p:txBody>
      </p:sp>
      <p:sp>
        <p:nvSpPr>
          <p:cNvPr id="1189" name="Google Shape;1189;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0" name="Google Shape;1190;p10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0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Ejemplos</a:t>
            </a:r>
            <a:endParaRPr/>
          </a:p>
        </p:txBody>
      </p:sp>
      <p:sp>
        <p:nvSpPr>
          <p:cNvPr id="1196" name="Google Shape;1196;p104"/>
          <p:cNvSpPr txBox="1"/>
          <p:nvPr/>
        </p:nvSpPr>
        <p:spPr>
          <a:xfrm>
            <a:off x="465000" y="761225"/>
            <a:ext cx="82140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666666"/>
                </a:solidFill>
                <a:latin typeface="Nunito"/>
                <a:ea typeface="Nunito"/>
                <a:cs typeface="Nunito"/>
                <a:sym typeface="Nunito"/>
              </a:rPr>
              <a:t>Problema 4-bis:</a:t>
            </a:r>
            <a:r>
              <a:rPr lang="en">
                <a:solidFill>
                  <a:srgbClr val="666666"/>
                </a:solidFill>
                <a:latin typeface="Nunito"/>
                <a:ea typeface="Nunito"/>
                <a:cs typeface="Nunito"/>
                <a:sym typeface="Nunito"/>
              </a:rPr>
              <a:t> A partir de un estudio realizado por una asociación de conductores de autopista mostró que el 60% de los mismos utilizan el cinturón de seguridad correctamente. Si se selecciona una muestra de 10 conductores en una autopista. ¿Cuál es la probabilidad de que al menos 7 de ellos lleven el cinturón de seguridad?</a:t>
            </a:r>
            <a:endParaRPr>
              <a:solidFill>
                <a:srgbClr val="666666"/>
              </a:solidFill>
              <a:latin typeface="Nunito"/>
              <a:ea typeface="Nunito"/>
              <a:cs typeface="Nunito"/>
              <a:sym typeface="Nunito"/>
            </a:endParaRPr>
          </a:p>
          <a:p>
            <a:pPr indent="457200" lvl="0" marL="457200" rtl="0" algn="l">
              <a:lnSpc>
                <a:spcPct val="115000"/>
              </a:lnSpc>
              <a:spcBef>
                <a:spcPts val="1200"/>
              </a:spcBef>
              <a:spcAft>
                <a:spcPts val="1200"/>
              </a:spcAft>
              <a:buNone/>
            </a:pPr>
            <a:r>
              <a:t/>
            </a:r>
            <a:endParaRPr>
              <a:solidFill>
                <a:srgbClr val="666666"/>
              </a:solidFill>
              <a:latin typeface="Nunito"/>
              <a:ea typeface="Nunito"/>
              <a:cs typeface="Nunito"/>
              <a:sym typeface="Nunito"/>
            </a:endParaRPr>
          </a:p>
        </p:txBody>
      </p:sp>
      <p:sp>
        <p:nvSpPr>
          <p:cNvPr id="1197" name="Google Shape;1197;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98" name="Google Shape;1198;p10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0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de Poisson</a:t>
            </a:r>
            <a:endParaRPr/>
          </a:p>
        </p:txBody>
      </p:sp>
      <p:sp>
        <p:nvSpPr>
          <p:cNvPr id="1204" name="Google Shape;1204;p105"/>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Definición: Podemos entender la distribución de Poisson como un caso particular de la distribución Binomial en el que la media µ = </a:t>
            </a:r>
            <a:r>
              <a:rPr i="1" lang="en" sz="1600">
                <a:latin typeface="Times New Roman"/>
                <a:ea typeface="Times New Roman"/>
                <a:cs typeface="Times New Roman"/>
                <a:sym typeface="Times New Roman"/>
              </a:rPr>
              <a:t>n.p</a:t>
            </a:r>
            <a:r>
              <a:rPr lang="en"/>
              <a:t> es muy pequeña con respecto al número de pruebas. Algunos ejemplos:</a:t>
            </a:r>
            <a:endParaRPr/>
          </a:p>
          <a:p>
            <a:pPr indent="-342900" lvl="0" marL="457200" rtl="0" algn="l">
              <a:spcBef>
                <a:spcPts val="1200"/>
              </a:spcBef>
              <a:spcAft>
                <a:spcPts val="0"/>
              </a:spcAft>
              <a:buSzPts val="1800"/>
              <a:buChar char="●"/>
            </a:pPr>
            <a:r>
              <a:rPr lang="en"/>
              <a:t>el número de accidentes de tráfico en una ciudad por semana</a:t>
            </a:r>
            <a:endParaRPr/>
          </a:p>
          <a:p>
            <a:pPr indent="-342900" lvl="0" marL="457200" rtl="0" algn="l">
              <a:spcBef>
                <a:spcPts val="0"/>
              </a:spcBef>
              <a:spcAft>
                <a:spcPts val="0"/>
              </a:spcAft>
              <a:buSzPts val="1800"/>
              <a:buChar char="●"/>
            </a:pPr>
            <a:r>
              <a:rPr lang="en"/>
              <a:t>el número de llamadas que llegan a un centro de atención al cliente</a:t>
            </a:r>
            <a:endParaRPr/>
          </a:p>
          <a:p>
            <a:pPr indent="-342900" lvl="0" marL="457200" rtl="0" algn="l">
              <a:spcBef>
                <a:spcPts val="0"/>
              </a:spcBef>
              <a:spcAft>
                <a:spcPts val="0"/>
              </a:spcAft>
              <a:buSzPts val="1800"/>
              <a:buChar char="●"/>
            </a:pPr>
            <a:r>
              <a:rPr lang="en"/>
              <a:t>el número de emergencias que llegan al sector de urgencias de un hospital</a:t>
            </a:r>
            <a:endParaRPr/>
          </a:p>
          <a:p>
            <a:pPr indent="0" lvl="0" marL="0" rtl="0" algn="l">
              <a:spcBef>
                <a:spcPts val="1200"/>
              </a:spcBef>
              <a:spcAft>
                <a:spcPts val="0"/>
              </a:spcAft>
              <a:buNone/>
            </a:pPr>
            <a:r>
              <a:rPr lang="en"/>
              <a:t>Como podemos ver, la probabilidad de que alguna de estas cosas suceda es muy pequeña y por otro lado, tenemos un valor muy grande de </a:t>
            </a:r>
            <a:r>
              <a:rPr i="1" lang="en" sz="1600">
                <a:latin typeface="Times New Roman"/>
                <a:ea typeface="Times New Roman"/>
                <a:cs typeface="Times New Roman"/>
                <a:sym typeface="Times New Roman"/>
              </a:rPr>
              <a:t>n</a:t>
            </a:r>
            <a:r>
              <a:rPr lang="en"/>
              <a:t>, como por ejemplo el número de personas que tenemos en una ciudad. Distribución de los "sucesos raros".</a:t>
            </a:r>
            <a:endParaRPr/>
          </a:p>
          <a:p>
            <a:pPr indent="0" lvl="0" marL="0" rtl="0" algn="l">
              <a:spcBef>
                <a:spcPts val="1200"/>
              </a:spcBef>
              <a:spcAft>
                <a:spcPts val="1200"/>
              </a:spcAft>
              <a:buNone/>
            </a:pPr>
            <a:r>
              <a:t/>
            </a:r>
            <a:endParaRPr/>
          </a:p>
        </p:txBody>
      </p:sp>
      <p:pic>
        <p:nvPicPr>
          <p:cNvPr id="1205" name="Google Shape;1205;p105"/>
          <p:cNvPicPr preferRelativeResize="0"/>
          <p:nvPr/>
        </p:nvPicPr>
        <p:blipFill>
          <a:blip r:embed="rId3">
            <a:alphaModFix/>
          </a:blip>
          <a:stretch>
            <a:fillRect/>
          </a:stretch>
        </p:blipFill>
        <p:spPr>
          <a:xfrm>
            <a:off x="1129325" y="3772350"/>
            <a:ext cx="1341926" cy="492450"/>
          </a:xfrm>
          <a:prstGeom prst="rect">
            <a:avLst/>
          </a:prstGeom>
          <a:noFill/>
          <a:ln>
            <a:noFill/>
          </a:ln>
        </p:spPr>
      </p:pic>
      <p:sp>
        <p:nvSpPr>
          <p:cNvPr id="1206" name="Google Shape;1206;p105"/>
          <p:cNvSpPr txBox="1"/>
          <p:nvPr/>
        </p:nvSpPr>
        <p:spPr>
          <a:xfrm>
            <a:off x="3254650" y="3810813"/>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Valor medio: </a:t>
            </a:r>
            <a:endParaRPr sz="1500"/>
          </a:p>
        </p:txBody>
      </p:sp>
      <p:sp>
        <p:nvSpPr>
          <p:cNvPr id="1207" name="Google Shape;1207;p105"/>
          <p:cNvSpPr txBox="1"/>
          <p:nvPr/>
        </p:nvSpPr>
        <p:spPr>
          <a:xfrm>
            <a:off x="3254650" y="4264800"/>
            <a:ext cx="144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Varianza:</a:t>
            </a:r>
            <a:endParaRPr sz="1500"/>
          </a:p>
        </p:txBody>
      </p:sp>
      <p:pic>
        <p:nvPicPr>
          <p:cNvPr id="1208" name="Google Shape;1208;p105"/>
          <p:cNvPicPr preferRelativeResize="0"/>
          <p:nvPr/>
        </p:nvPicPr>
        <p:blipFill>
          <a:blip r:embed="rId4">
            <a:alphaModFix/>
          </a:blip>
          <a:stretch>
            <a:fillRect/>
          </a:stretch>
        </p:blipFill>
        <p:spPr>
          <a:xfrm>
            <a:off x="4704850" y="3863175"/>
            <a:ext cx="631350" cy="234100"/>
          </a:xfrm>
          <a:prstGeom prst="rect">
            <a:avLst/>
          </a:prstGeom>
          <a:noFill/>
          <a:ln>
            <a:noFill/>
          </a:ln>
        </p:spPr>
      </p:pic>
      <p:pic>
        <p:nvPicPr>
          <p:cNvPr id="1209" name="Google Shape;1209;p105"/>
          <p:cNvPicPr preferRelativeResize="0"/>
          <p:nvPr/>
        </p:nvPicPr>
        <p:blipFill>
          <a:blip r:embed="rId5">
            <a:alphaModFix/>
          </a:blip>
          <a:stretch>
            <a:fillRect/>
          </a:stretch>
        </p:blipFill>
        <p:spPr>
          <a:xfrm>
            <a:off x="4648100" y="4355502"/>
            <a:ext cx="744861" cy="234100"/>
          </a:xfrm>
          <a:prstGeom prst="rect">
            <a:avLst/>
          </a:prstGeom>
          <a:noFill/>
          <a:ln>
            <a:noFill/>
          </a:ln>
        </p:spPr>
      </p:pic>
      <p:sp>
        <p:nvSpPr>
          <p:cNvPr id="1210" name="Google Shape;1210;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0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de Poisson</a:t>
            </a:r>
            <a:endParaRPr/>
          </a:p>
        </p:txBody>
      </p:sp>
      <p:sp>
        <p:nvSpPr>
          <p:cNvPr id="1216" name="Google Shape;1216;p106"/>
          <p:cNvSpPr txBox="1"/>
          <p:nvPr/>
        </p:nvSpPr>
        <p:spPr>
          <a:xfrm>
            <a:off x="465000" y="761225"/>
            <a:ext cx="82140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666666"/>
                </a:solidFill>
                <a:latin typeface="Nunito"/>
                <a:ea typeface="Nunito"/>
                <a:cs typeface="Nunito"/>
                <a:sym typeface="Nunito"/>
              </a:rPr>
              <a:t>Problema 5:</a:t>
            </a:r>
            <a:r>
              <a:rPr lang="en">
                <a:solidFill>
                  <a:srgbClr val="666666"/>
                </a:solidFill>
                <a:latin typeface="Nunito"/>
                <a:ea typeface="Nunito"/>
                <a:cs typeface="Nunito"/>
                <a:sym typeface="Nunito"/>
              </a:rPr>
              <a:t> Un analista de empresas ha pronosticado que el 3.5% de las pequeñas empresas van a quebrar en 2023. Para una muestra de 100 pequeñas empresas, estime la probabilidad de que al menos 3 de ellas entren en quiebra sabiendo que la predicción del experto es correcta.</a:t>
            </a:r>
            <a:endParaRPr>
              <a:solidFill>
                <a:srgbClr val="666666"/>
              </a:solidFill>
              <a:latin typeface="Nunito"/>
              <a:ea typeface="Nunito"/>
              <a:cs typeface="Nunito"/>
              <a:sym typeface="Nunito"/>
            </a:endParaRPr>
          </a:p>
        </p:txBody>
      </p:sp>
      <p:sp>
        <p:nvSpPr>
          <p:cNvPr id="1217" name="Google Shape;1217;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106"/>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descr="Image" id="173" name="Google Shape;173;p26"/>
          <p:cNvPicPr preferRelativeResize="0"/>
          <p:nvPr/>
        </p:nvPicPr>
        <p:blipFill rotWithShape="1">
          <a:blip r:embed="rId3">
            <a:alphaModFix/>
          </a:blip>
          <a:srcRect b="11487" l="7114" r="0" t="15895"/>
          <a:stretch/>
        </p:blipFill>
        <p:spPr>
          <a:xfrm>
            <a:off x="1013025" y="1853750"/>
            <a:ext cx="4699325" cy="3213550"/>
          </a:xfrm>
          <a:prstGeom prst="rect">
            <a:avLst/>
          </a:prstGeom>
          <a:noFill/>
          <a:ln>
            <a:noFill/>
          </a:ln>
        </p:spPr>
      </p:pic>
      <p:cxnSp>
        <p:nvCxnSpPr>
          <p:cNvPr id="174" name="Google Shape;174;p26"/>
          <p:cNvCxnSpPr/>
          <p:nvPr/>
        </p:nvCxnSpPr>
        <p:spPr>
          <a:xfrm flipH="1">
            <a:off x="1474875" y="2614225"/>
            <a:ext cx="3800400" cy="1687200"/>
          </a:xfrm>
          <a:prstGeom prst="straightConnector1">
            <a:avLst/>
          </a:prstGeom>
          <a:noFill/>
          <a:ln cap="flat" cmpd="sng" w="19050">
            <a:solidFill>
              <a:srgbClr val="FF0000"/>
            </a:solidFill>
            <a:prstDash val="solid"/>
            <a:round/>
            <a:headEnd len="med" w="med" type="none"/>
            <a:tailEnd len="med" w="med" type="none"/>
          </a:ln>
        </p:spPr>
      </p:cxnSp>
      <p:sp>
        <p:nvSpPr>
          <p:cNvPr id="175" name="Google Shape;175;p26"/>
          <p:cNvSpPr txBox="1"/>
          <p:nvPr>
            <p:ph idx="1" type="body"/>
          </p:nvPr>
        </p:nvSpPr>
        <p:spPr>
          <a:xfrm>
            <a:off x="358450" y="571124"/>
            <a:ext cx="8520600" cy="1248300"/>
          </a:xfrm>
          <a:prstGeom prst="rect">
            <a:avLst/>
          </a:prstGeom>
          <a:noFill/>
          <a:ln>
            <a:noFill/>
          </a:ln>
        </p:spPr>
        <p:txBody>
          <a:bodyPr anchorCtr="0" anchor="ctr" bIns="32750" lIns="32750" spcFirstLastPara="1" rIns="32750" wrap="square" tIns="32750">
            <a:normAutofit/>
          </a:bodyPr>
          <a:lstStyle/>
          <a:p>
            <a:pPr indent="-209550" lvl="0" marL="215900" rtl="0" algn="l">
              <a:lnSpc>
                <a:spcPct val="115000"/>
              </a:lnSpc>
              <a:spcBef>
                <a:spcPts val="0"/>
              </a:spcBef>
              <a:spcAft>
                <a:spcPts val="0"/>
              </a:spcAft>
              <a:buClr>
                <a:srgbClr val="000000"/>
              </a:buClr>
              <a:buSzPts val="1300"/>
              <a:buFont typeface="Saira"/>
              <a:buChar char="●"/>
            </a:pPr>
            <a:r>
              <a:rPr lang="en" sz="1800"/>
              <a:t>Encontrar un modelo (función) que represente (aproximadamente) los datos</a:t>
            </a:r>
            <a:endParaRPr/>
          </a:p>
          <a:p>
            <a:pPr indent="-209550" lvl="0" marL="215900" rtl="0" algn="l">
              <a:lnSpc>
                <a:spcPct val="115000"/>
              </a:lnSpc>
              <a:spcBef>
                <a:spcPts val="0"/>
              </a:spcBef>
              <a:spcAft>
                <a:spcPts val="0"/>
              </a:spcAft>
              <a:buClr>
                <a:srgbClr val="000000"/>
              </a:buClr>
              <a:buSzPts val="1300"/>
              <a:buFont typeface="Saira"/>
              <a:buChar char="●"/>
            </a:pPr>
            <a:r>
              <a:rPr lang="en" sz="1800"/>
              <a:t>Minimizar la distancia de un modelo a los datos</a:t>
            </a:r>
            <a:endParaRPr/>
          </a:p>
        </p:txBody>
      </p:sp>
      <p:grpSp>
        <p:nvGrpSpPr>
          <p:cNvPr id="176" name="Google Shape;176;p26"/>
          <p:cNvGrpSpPr/>
          <p:nvPr/>
        </p:nvGrpSpPr>
        <p:grpSpPr>
          <a:xfrm>
            <a:off x="253350" y="2788925"/>
            <a:ext cx="4468574" cy="247775"/>
            <a:chOff x="-123489" y="289029"/>
            <a:chExt cx="6925874" cy="469894"/>
          </a:xfrm>
        </p:grpSpPr>
        <p:pic>
          <p:nvPicPr>
            <p:cNvPr descr="Image" id="177" name="Google Shape;177;p26"/>
            <p:cNvPicPr preferRelativeResize="0"/>
            <p:nvPr/>
          </p:nvPicPr>
          <p:blipFill rotWithShape="1">
            <a:blip r:embed="rId4">
              <a:alphaModFix/>
            </a:blip>
            <a:srcRect b="0" l="0" r="0" t="0"/>
            <a:stretch/>
          </p:blipFill>
          <p:spPr>
            <a:xfrm>
              <a:off x="-123489" y="289029"/>
              <a:ext cx="1636082" cy="469894"/>
            </a:xfrm>
            <a:prstGeom prst="rect">
              <a:avLst/>
            </a:prstGeom>
            <a:noFill/>
            <a:ln>
              <a:noFill/>
            </a:ln>
          </p:spPr>
        </p:pic>
        <p:cxnSp>
          <p:nvCxnSpPr>
            <p:cNvPr id="178" name="Google Shape;178;p26"/>
            <p:cNvCxnSpPr/>
            <p:nvPr/>
          </p:nvCxnSpPr>
          <p:spPr>
            <a:xfrm>
              <a:off x="1787586" y="474806"/>
              <a:ext cx="5014800" cy="5100"/>
            </a:xfrm>
            <a:prstGeom prst="straightConnector1">
              <a:avLst/>
            </a:prstGeom>
            <a:noFill/>
            <a:ln cap="flat" cmpd="sng" w="38100">
              <a:solidFill>
                <a:srgbClr val="6AA84F"/>
              </a:solidFill>
              <a:prstDash val="solid"/>
              <a:miter lim="400000"/>
              <a:headEnd len="sm" w="sm" type="none"/>
              <a:tailEnd len="sm" w="sm" type="none"/>
            </a:ln>
          </p:spPr>
        </p:cxnSp>
      </p:grpSp>
      <p:grpSp>
        <p:nvGrpSpPr>
          <p:cNvPr id="179" name="Google Shape;179;p26"/>
          <p:cNvGrpSpPr/>
          <p:nvPr/>
        </p:nvGrpSpPr>
        <p:grpSpPr>
          <a:xfrm>
            <a:off x="1159951" y="2162212"/>
            <a:ext cx="3562437" cy="164032"/>
            <a:chOff x="0" y="-144510"/>
            <a:chExt cx="6083397" cy="311079"/>
          </a:xfrm>
        </p:grpSpPr>
        <p:pic>
          <p:nvPicPr>
            <p:cNvPr descr="Image" id="180" name="Google Shape;180;p26"/>
            <p:cNvPicPr preferRelativeResize="0"/>
            <p:nvPr/>
          </p:nvPicPr>
          <p:blipFill rotWithShape="1">
            <a:blip r:embed="rId5">
              <a:alphaModFix/>
            </a:blip>
            <a:srcRect b="0" l="0" r="0" t="0"/>
            <a:stretch/>
          </p:blipFill>
          <p:spPr>
            <a:xfrm>
              <a:off x="0" y="-144510"/>
              <a:ext cx="381000" cy="304800"/>
            </a:xfrm>
            <a:prstGeom prst="rect">
              <a:avLst/>
            </a:prstGeom>
            <a:noFill/>
            <a:ln cap="flat" cmpd="sng" w="9525">
              <a:solidFill>
                <a:schemeClr val="lt1"/>
              </a:solidFill>
              <a:prstDash val="solid"/>
              <a:round/>
              <a:headEnd len="sm" w="sm" type="none"/>
              <a:tailEnd len="sm" w="sm" type="none"/>
            </a:ln>
          </p:spPr>
        </p:pic>
        <p:cxnSp>
          <p:nvCxnSpPr>
            <p:cNvPr id="181" name="Google Shape;181;p26"/>
            <p:cNvCxnSpPr/>
            <p:nvPr/>
          </p:nvCxnSpPr>
          <p:spPr>
            <a:xfrm>
              <a:off x="558297" y="154569"/>
              <a:ext cx="5525100" cy="12000"/>
            </a:xfrm>
            <a:prstGeom prst="straightConnector1">
              <a:avLst/>
            </a:prstGeom>
            <a:noFill/>
            <a:ln cap="flat" cmpd="sng" w="38100">
              <a:solidFill>
                <a:schemeClr val="lt1"/>
              </a:solidFill>
              <a:prstDash val="solid"/>
              <a:miter lim="400000"/>
              <a:headEnd len="sm" w="sm" type="none"/>
              <a:tailEnd len="sm" w="sm" type="none"/>
            </a:ln>
          </p:spPr>
        </p:cxnSp>
      </p:grpSp>
      <p:grpSp>
        <p:nvGrpSpPr>
          <p:cNvPr id="182" name="Google Shape;182;p26"/>
          <p:cNvGrpSpPr/>
          <p:nvPr/>
        </p:nvGrpSpPr>
        <p:grpSpPr>
          <a:xfrm>
            <a:off x="4547616" y="2314625"/>
            <a:ext cx="294669" cy="2525982"/>
            <a:chOff x="-216754" y="-1879768"/>
            <a:chExt cx="419100" cy="3898722"/>
          </a:xfrm>
        </p:grpSpPr>
        <p:pic>
          <p:nvPicPr>
            <p:cNvPr descr="Image" id="183" name="Google Shape;183;p26"/>
            <p:cNvPicPr preferRelativeResize="0"/>
            <p:nvPr/>
          </p:nvPicPr>
          <p:blipFill rotWithShape="1">
            <a:blip r:embed="rId6">
              <a:alphaModFix/>
            </a:blip>
            <a:srcRect b="0" l="0" r="0" t="0"/>
            <a:stretch/>
          </p:blipFill>
          <p:spPr>
            <a:xfrm>
              <a:off x="-216754" y="1739553"/>
              <a:ext cx="419100" cy="279401"/>
            </a:xfrm>
            <a:prstGeom prst="rect">
              <a:avLst/>
            </a:prstGeom>
            <a:noFill/>
            <a:ln>
              <a:noFill/>
            </a:ln>
          </p:spPr>
        </p:pic>
        <p:cxnSp>
          <p:nvCxnSpPr>
            <p:cNvPr id="184" name="Google Shape;184;p26"/>
            <p:cNvCxnSpPr/>
            <p:nvPr/>
          </p:nvCxnSpPr>
          <p:spPr>
            <a:xfrm flipH="1" rot="10800000">
              <a:off x="0" y="-1879768"/>
              <a:ext cx="4800" cy="3523800"/>
            </a:xfrm>
            <a:prstGeom prst="straightConnector1">
              <a:avLst/>
            </a:prstGeom>
            <a:noFill/>
            <a:ln cap="flat" cmpd="sng" w="38100">
              <a:solidFill>
                <a:srgbClr val="6AA84F"/>
              </a:solidFill>
              <a:prstDash val="solid"/>
              <a:miter lim="400000"/>
              <a:headEnd len="sm" w="sm" type="none"/>
              <a:tailEnd len="sm" w="sm" type="none"/>
            </a:ln>
          </p:spPr>
        </p:cxnSp>
      </p:grpSp>
      <p:sp>
        <p:nvSpPr>
          <p:cNvPr id="185" name="Google Shape;1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86" name="Google Shape;186;p26"/>
          <p:cNvSpPr txBox="1"/>
          <p:nvPr>
            <p:ph type="title"/>
          </p:nvPr>
        </p:nvSpPr>
        <p:spPr>
          <a:xfrm>
            <a:off x="311700" y="76600"/>
            <a:ext cx="8520600" cy="460200"/>
          </a:xfrm>
          <a:prstGeom prst="rect">
            <a:avLst/>
          </a:prstGeom>
          <a:noFill/>
          <a:ln>
            <a:noFill/>
          </a:ln>
        </p:spPr>
        <p:txBody>
          <a:bodyPr anchorCtr="0" anchor="ctr" bIns="32750" lIns="32750" spcFirstLastPara="1" rIns="32750" wrap="square" tIns="32750">
            <a:normAutofit/>
          </a:bodyPr>
          <a:lstStyle/>
          <a:p>
            <a:pPr indent="0" lvl="0" marL="0" rtl="0" algn="l">
              <a:lnSpc>
                <a:spcPct val="100000"/>
              </a:lnSpc>
              <a:spcBef>
                <a:spcPts val="0"/>
              </a:spcBef>
              <a:spcAft>
                <a:spcPts val="0"/>
              </a:spcAft>
              <a:buClr>
                <a:srgbClr val="FFFFFF"/>
              </a:buClr>
              <a:buSzPts val="2300"/>
              <a:buFont typeface="Saira"/>
              <a:buNone/>
            </a:pPr>
            <a:r>
              <a:rPr lang="en" sz="2300">
                <a:solidFill>
                  <a:srgbClr val="FFFFFF"/>
                </a:solidFill>
                <a:latin typeface="Saira"/>
                <a:ea typeface="Saira"/>
                <a:cs typeface="Saira"/>
                <a:sym typeface="Saira"/>
              </a:rPr>
              <a:t>Ajustando una función a los datos</a:t>
            </a:r>
            <a:endParaRPr sz="900"/>
          </a:p>
        </p:txBody>
      </p:sp>
      <p:sp>
        <p:nvSpPr>
          <p:cNvPr id="187" name="Google Shape;187;p26"/>
          <p:cNvSpPr txBox="1"/>
          <p:nvPr/>
        </p:nvSpPr>
        <p:spPr>
          <a:xfrm>
            <a:off x="5657100" y="1701350"/>
            <a:ext cx="2718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En este caso </a:t>
            </a:r>
            <a:endParaRPr sz="1600">
              <a:latin typeface="Encode Sans SemiBold"/>
              <a:ea typeface="Encode Sans SemiBold"/>
              <a:cs typeface="Encode Sans SemiBold"/>
              <a:sym typeface="Encode Sans SemiBold"/>
            </a:endParaRPr>
          </a:p>
        </p:txBody>
      </p:sp>
      <p:pic>
        <p:nvPicPr>
          <p:cNvPr id="188" name="Google Shape;188;p26"/>
          <p:cNvPicPr preferRelativeResize="0"/>
          <p:nvPr/>
        </p:nvPicPr>
        <p:blipFill>
          <a:blip r:embed="rId7">
            <a:alphaModFix/>
          </a:blip>
          <a:stretch>
            <a:fillRect/>
          </a:stretch>
        </p:blipFill>
        <p:spPr>
          <a:xfrm>
            <a:off x="6051800" y="2177325"/>
            <a:ext cx="2414900" cy="317975"/>
          </a:xfrm>
          <a:prstGeom prst="rect">
            <a:avLst/>
          </a:prstGeom>
          <a:noFill/>
          <a:ln>
            <a:noFill/>
          </a:ln>
        </p:spPr>
      </p:pic>
      <p:sp>
        <p:nvSpPr>
          <p:cNvPr id="189" name="Google Shape;189;p26"/>
          <p:cNvSpPr txBox="1"/>
          <p:nvPr/>
        </p:nvSpPr>
        <p:spPr>
          <a:xfrm>
            <a:off x="5634075" y="2538025"/>
            <a:ext cx="3198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Encode Sans SemiBold"/>
                <a:ea typeface="Encode Sans SemiBold"/>
                <a:cs typeface="Encode Sans SemiBold"/>
                <a:sym typeface="Encode Sans SemiBold"/>
              </a:rPr>
              <a:t>Distancia entre la </a:t>
            </a:r>
            <a:r>
              <a:rPr b="1" lang="en" sz="1600">
                <a:latin typeface="Encode Sans"/>
                <a:ea typeface="Encode Sans"/>
                <a:cs typeface="Encode Sans"/>
                <a:sym typeface="Encode Sans"/>
              </a:rPr>
              <a:t>previsión del modelo </a:t>
            </a:r>
            <a:r>
              <a:rPr lang="en" sz="1600">
                <a:latin typeface="Encode Sans SemiBold"/>
                <a:ea typeface="Encode Sans SemiBold"/>
                <a:cs typeface="Encode Sans SemiBold"/>
                <a:sym typeface="Encode Sans SemiBold"/>
              </a:rPr>
              <a:t>y el dato:</a:t>
            </a:r>
            <a:endParaRPr sz="1600">
              <a:latin typeface="Encode Sans SemiBold"/>
              <a:ea typeface="Encode Sans SemiBold"/>
              <a:cs typeface="Encode Sans SemiBold"/>
              <a:sym typeface="Encode Sans SemiBold"/>
            </a:endParaRPr>
          </a:p>
        </p:txBody>
      </p:sp>
      <p:pic>
        <p:nvPicPr>
          <p:cNvPr id="190" name="Google Shape;190;p26"/>
          <p:cNvPicPr preferRelativeResize="0"/>
          <p:nvPr/>
        </p:nvPicPr>
        <p:blipFill>
          <a:blip r:embed="rId8">
            <a:alphaModFix/>
          </a:blip>
          <a:stretch>
            <a:fillRect/>
          </a:stretch>
        </p:blipFill>
        <p:spPr>
          <a:xfrm>
            <a:off x="6251177" y="3372625"/>
            <a:ext cx="1933641" cy="317975"/>
          </a:xfrm>
          <a:prstGeom prst="rect">
            <a:avLst/>
          </a:prstGeom>
          <a:noFill/>
          <a:ln>
            <a:noFill/>
          </a:ln>
        </p:spPr>
      </p:pic>
      <p:pic>
        <p:nvPicPr>
          <p:cNvPr id="191" name="Google Shape;191;p26"/>
          <p:cNvPicPr preferRelativeResize="0"/>
          <p:nvPr/>
        </p:nvPicPr>
        <p:blipFill>
          <a:blip r:embed="rId9">
            <a:alphaModFix/>
          </a:blip>
          <a:stretch>
            <a:fillRect/>
          </a:stretch>
        </p:blipFill>
        <p:spPr>
          <a:xfrm>
            <a:off x="6246025" y="3967525"/>
            <a:ext cx="1933650" cy="283600"/>
          </a:xfrm>
          <a:prstGeom prst="rect">
            <a:avLst/>
          </a:prstGeom>
          <a:noFill/>
          <a:ln>
            <a:noFill/>
          </a:ln>
        </p:spPr>
      </p:pic>
      <p:cxnSp>
        <p:nvCxnSpPr>
          <p:cNvPr id="192" name="Google Shape;192;p26"/>
          <p:cNvCxnSpPr/>
          <p:nvPr/>
        </p:nvCxnSpPr>
        <p:spPr>
          <a:xfrm>
            <a:off x="1486375" y="2277285"/>
            <a:ext cx="3235500" cy="2700"/>
          </a:xfrm>
          <a:prstGeom prst="straightConnector1">
            <a:avLst/>
          </a:prstGeom>
          <a:noFill/>
          <a:ln cap="flat" cmpd="sng" w="38100">
            <a:solidFill>
              <a:srgbClr val="6AA84F"/>
            </a:solidFill>
            <a:prstDash val="solid"/>
            <a:miter lim="4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07"/>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de Probabilidad continua</a:t>
            </a:r>
            <a:endParaRPr/>
          </a:p>
        </p:txBody>
      </p:sp>
      <p:sp>
        <p:nvSpPr>
          <p:cNvPr id="1224" name="Google Shape;1224;p107"/>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Variable aleatoria continua:</a:t>
            </a:r>
            <a:r>
              <a:rPr lang="en"/>
              <a:t> Se dice que una variable aleatoria </a:t>
            </a:r>
            <a:r>
              <a:rPr i="1" lang="en">
                <a:latin typeface="Times New Roman"/>
                <a:ea typeface="Times New Roman"/>
                <a:cs typeface="Times New Roman"/>
                <a:sym typeface="Times New Roman"/>
              </a:rPr>
              <a:t>X</a:t>
            </a:r>
            <a:r>
              <a:rPr lang="en"/>
              <a:t> es continua si su conjunto de posibles valores es todo un intervalo (finito o infinito) de números reales. </a:t>
            </a:r>
            <a:endParaRPr/>
          </a:p>
          <a:p>
            <a:pPr indent="0" lvl="0" marL="0" rtl="0" algn="l">
              <a:spcBef>
                <a:spcPts val="1200"/>
              </a:spcBef>
              <a:spcAft>
                <a:spcPts val="0"/>
              </a:spcAft>
              <a:buNone/>
            </a:pPr>
            <a:r>
              <a:rPr lang="en"/>
              <a:t>Ejemplos:</a:t>
            </a:r>
            <a:endParaRPr/>
          </a:p>
          <a:p>
            <a:pPr indent="-342900" lvl="0" marL="457200" rtl="0" algn="l">
              <a:spcBef>
                <a:spcPts val="400"/>
              </a:spcBef>
              <a:spcAft>
                <a:spcPts val="0"/>
              </a:spcAft>
              <a:buSzPts val="1800"/>
              <a:buChar char="●"/>
            </a:pPr>
            <a:r>
              <a:rPr lang="en"/>
              <a:t>Tiempo de retraso con el que un alumno puede llegar al aula de clases</a:t>
            </a:r>
            <a:endParaRPr/>
          </a:p>
          <a:p>
            <a:pPr indent="-342900" lvl="0" marL="457200" rtl="0" algn="l">
              <a:spcBef>
                <a:spcPts val="0"/>
              </a:spcBef>
              <a:spcAft>
                <a:spcPts val="0"/>
              </a:spcAft>
              <a:buSzPts val="1800"/>
              <a:buChar char="●"/>
            </a:pPr>
            <a:r>
              <a:rPr lang="en"/>
              <a:t>El peso o altura de los pacientes en un centro hospitalario</a:t>
            </a:r>
            <a:endParaRPr/>
          </a:p>
          <a:p>
            <a:pPr indent="-342900" lvl="0" marL="457200" rtl="0" algn="l">
              <a:spcBef>
                <a:spcPts val="0"/>
              </a:spcBef>
              <a:spcAft>
                <a:spcPts val="0"/>
              </a:spcAft>
              <a:buSzPts val="1800"/>
              <a:buChar char="●"/>
            </a:pPr>
            <a:r>
              <a:rPr lang="en"/>
              <a:t>Cantidad de agua que hay en una botella</a:t>
            </a:r>
            <a:endParaRPr/>
          </a:p>
          <a:p>
            <a:pPr indent="0" lvl="0" marL="0" rtl="0" algn="l">
              <a:spcBef>
                <a:spcPts val="1200"/>
              </a:spcBef>
              <a:spcAft>
                <a:spcPts val="0"/>
              </a:spcAft>
              <a:buNone/>
            </a:pPr>
            <a:r>
              <a:rPr lang="en" u="sng"/>
              <a:t>Función de densidad de una variable aleatoria continua:</a:t>
            </a:r>
            <a:r>
              <a:rPr lang="en"/>
              <a:t> La función f(x) es una función de densidad de probabilidad de una variable aleatoria continua X, definida sobre el conjunto de los números reales, si:</a:t>
            </a:r>
            <a:endParaRPr/>
          </a:p>
          <a:p>
            <a:pPr indent="-323850" lvl="0" marL="457200" rtl="0" algn="l">
              <a:spcBef>
                <a:spcPts val="1200"/>
              </a:spcBef>
              <a:spcAft>
                <a:spcPts val="0"/>
              </a:spcAft>
              <a:buSzPts val="1500"/>
              <a:buAutoNum type="alphaLcParenR"/>
            </a:pPr>
            <a:r>
              <a:t/>
            </a:r>
            <a:endParaRPr sz="1500"/>
          </a:p>
          <a:p>
            <a:pPr indent="-323850" lvl="0" marL="457200" rtl="0" algn="l">
              <a:spcBef>
                <a:spcPts val="2000"/>
              </a:spcBef>
              <a:spcAft>
                <a:spcPts val="0"/>
              </a:spcAft>
              <a:buSzPts val="1500"/>
              <a:buAutoNum type="alphaLcParenR"/>
            </a:pPr>
            <a:r>
              <a:t/>
            </a:r>
            <a:endParaRPr sz="1500"/>
          </a:p>
          <a:p>
            <a:pPr indent="-323850" lvl="0" marL="457200" rtl="0" algn="l">
              <a:spcBef>
                <a:spcPts val="2000"/>
              </a:spcBef>
              <a:spcAft>
                <a:spcPts val="2000"/>
              </a:spcAft>
              <a:buSzPts val="1500"/>
              <a:buAutoNum type="alphaLcParenR"/>
            </a:pPr>
            <a:r>
              <a:rPr lang="en" sz="1500"/>
              <a:t> </a:t>
            </a:r>
            <a:endParaRPr/>
          </a:p>
        </p:txBody>
      </p:sp>
      <p:pic>
        <p:nvPicPr>
          <p:cNvPr id="1225" name="Google Shape;1225;p107"/>
          <p:cNvPicPr preferRelativeResize="0"/>
          <p:nvPr/>
        </p:nvPicPr>
        <p:blipFill>
          <a:blip r:embed="rId3">
            <a:alphaModFix/>
          </a:blip>
          <a:stretch>
            <a:fillRect/>
          </a:stretch>
        </p:blipFill>
        <p:spPr>
          <a:xfrm>
            <a:off x="1038025" y="3403975"/>
            <a:ext cx="1851300" cy="225325"/>
          </a:xfrm>
          <a:prstGeom prst="rect">
            <a:avLst/>
          </a:prstGeom>
          <a:noFill/>
          <a:ln>
            <a:noFill/>
          </a:ln>
        </p:spPr>
      </p:pic>
      <p:pic>
        <p:nvPicPr>
          <p:cNvPr id="1226" name="Google Shape;1226;p107"/>
          <p:cNvPicPr preferRelativeResize="0"/>
          <p:nvPr/>
        </p:nvPicPr>
        <p:blipFill>
          <a:blip r:embed="rId4">
            <a:alphaModFix/>
          </a:blip>
          <a:stretch>
            <a:fillRect/>
          </a:stretch>
        </p:blipFill>
        <p:spPr>
          <a:xfrm>
            <a:off x="1038024" y="3797294"/>
            <a:ext cx="1451621" cy="472750"/>
          </a:xfrm>
          <a:prstGeom prst="rect">
            <a:avLst/>
          </a:prstGeom>
          <a:noFill/>
          <a:ln>
            <a:noFill/>
          </a:ln>
        </p:spPr>
      </p:pic>
      <p:pic>
        <p:nvPicPr>
          <p:cNvPr id="1227" name="Google Shape;1227;p107"/>
          <p:cNvPicPr preferRelativeResize="0"/>
          <p:nvPr/>
        </p:nvPicPr>
        <p:blipFill>
          <a:blip r:embed="rId5">
            <a:alphaModFix/>
          </a:blip>
          <a:stretch>
            <a:fillRect/>
          </a:stretch>
        </p:blipFill>
        <p:spPr>
          <a:xfrm>
            <a:off x="1003525" y="4270050"/>
            <a:ext cx="6699912" cy="492450"/>
          </a:xfrm>
          <a:prstGeom prst="rect">
            <a:avLst/>
          </a:prstGeom>
          <a:noFill/>
          <a:ln>
            <a:noFill/>
          </a:ln>
        </p:spPr>
      </p:pic>
      <p:sp>
        <p:nvSpPr>
          <p:cNvPr id="1228" name="Google Shape;1228;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08"/>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Función de densidad de probabilidad continua</a:t>
            </a:r>
            <a:endParaRPr/>
          </a:p>
        </p:txBody>
      </p:sp>
      <p:grpSp>
        <p:nvGrpSpPr>
          <p:cNvPr id="1234" name="Google Shape;1234;p108"/>
          <p:cNvGrpSpPr/>
          <p:nvPr/>
        </p:nvGrpSpPr>
        <p:grpSpPr>
          <a:xfrm>
            <a:off x="624031" y="737507"/>
            <a:ext cx="8161235" cy="2655408"/>
            <a:chOff x="152400" y="682475"/>
            <a:chExt cx="8839201" cy="2980925"/>
          </a:xfrm>
        </p:grpSpPr>
        <p:pic>
          <p:nvPicPr>
            <p:cNvPr id="1235" name="Google Shape;1235;p108"/>
            <p:cNvPicPr preferRelativeResize="0"/>
            <p:nvPr/>
          </p:nvPicPr>
          <p:blipFill>
            <a:blip r:embed="rId3">
              <a:alphaModFix/>
            </a:blip>
            <a:stretch>
              <a:fillRect/>
            </a:stretch>
          </p:blipFill>
          <p:spPr>
            <a:xfrm>
              <a:off x="152400" y="682475"/>
              <a:ext cx="8839201" cy="2932028"/>
            </a:xfrm>
            <a:prstGeom prst="rect">
              <a:avLst/>
            </a:prstGeom>
            <a:noFill/>
            <a:ln>
              <a:noFill/>
            </a:ln>
          </p:spPr>
        </p:pic>
        <p:sp>
          <p:nvSpPr>
            <p:cNvPr id="1236" name="Google Shape;1236;p108"/>
            <p:cNvSpPr/>
            <p:nvPr/>
          </p:nvSpPr>
          <p:spPr>
            <a:xfrm>
              <a:off x="808125" y="1616250"/>
              <a:ext cx="4095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7" name="Google Shape;1237;p108"/>
            <p:cNvPicPr preferRelativeResize="0"/>
            <p:nvPr/>
          </p:nvPicPr>
          <p:blipFill>
            <a:blip r:embed="rId4">
              <a:alphaModFix/>
            </a:blip>
            <a:stretch>
              <a:fillRect/>
            </a:stretch>
          </p:blipFill>
          <p:spPr>
            <a:xfrm>
              <a:off x="755700" y="1618023"/>
              <a:ext cx="409500" cy="235083"/>
            </a:xfrm>
            <a:prstGeom prst="rect">
              <a:avLst/>
            </a:prstGeom>
            <a:noFill/>
            <a:ln>
              <a:noFill/>
            </a:ln>
          </p:spPr>
        </p:pic>
        <p:sp>
          <p:nvSpPr>
            <p:cNvPr id="1238" name="Google Shape;1238;p108"/>
            <p:cNvSpPr/>
            <p:nvPr/>
          </p:nvSpPr>
          <p:spPr>
            <a:xfrm>
              <a:off x="4538800" y="918825"/>
              <a:ext cx="2457600" cy="46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9" name="Google Shape;1239;p108"/>
            <p:cNvPicPr preferRelativeResize="0"/>
            <p:nvPr/>
          </p:nvPicPr>
          <p:blipFill>
            <a:blip r:embed="rId5">
              <a:alphaModFix/>
            </a:blip>
            <a:stretch>
              <a:fillRect/>
            </a:stretch>
          </p:blipFill>
          <p:spPr>
            <a:xfrm>
              <a:off x="4726925" y="856388"/>
              <a:ext cx="2856150" cy="589875"/>
            </a:xfrm>
            <a:prstGeom prst="rect">
              <a:avLst/>
            </a:prstGeom>
            <a:noFill/>
            <a:ln>
              <a:noFill/>
            </a:ln>
          </p:spPr>
        </p:pic>
        <p:sp>
          <p:nvSpPr>
            <p:cNvPr id="1240" name="Google Shape;1240;p108"/>
            <p:cNvSpPr txBox="1"/>
            <p:nvPr/>
          </p:nvSpPr>
          <p:spPr>
            <a:xfrm>
              <a:off x="675275" y="3214300"/>
              <a:ext cx="7538700" cy="449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Área bajo la curva de f(x) en el intervalo [a,b]</a:t>
              </a:r>
              <a:endParaRPr>
                <a:solidFill>
                  <a:schemeClr val="dk2"/>
                </a:solidFill>
                <a:latin typeface="Nunito"/>
                <a:ea typeface="Nunito"/>
                <a:cs typeface="Nunito"/>
                <a:sym typeface="Nunito"/>
              </a:endParaRPr>
            </a:p>
          </p:txBody>
        </p:sp>
        <p:sp>
          <p:nvSpPr>
            <p:cNvPr id="1241" name="Google Shape;1241;p108"/>
            <p:cNvSpPr/>
            <p:nvPr/>
          </p:nvSpPr>
          <p:spPr>
            <a:xfrm>
              <a:off x="1682675" y="2988950"/>
              <a:ext cx="2214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8"/>
            <p:cNvSpPr/>
            <p:nvPr/>
          </p:nvSpPr>
          <p:spPr>
            <a:xfrm>
              <a:off x="3008525" y="2915500"/>
              <a:ext cx="2214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8"/>
            <p:cNvSpPr txBox="1"/>
            <p:nvPr/>
          </p:nvSpPr>
          <p:spPr>
            <a:xfrm>
              <a:off x="3153725" y="2846600"/>
              <a:ext cx="221400" cy="4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a</a:t>
              </a:r>
              <a:endParaRPr i="1" sz="1600">
                <a:solidFill>
                  <a:schemeClr val="dk2"/>
                </a:solidFill>
                <a:latin typeface="Times New Roman"/>
                <a:ea typeface="Times New Roman"/>
                <a:cs typeface="Times New Roman"/>
                <a:sym typeface="Times New Roman"/>
              </a:endParaRPr>
            </a:p>
          </p:txBody>
        </p:sp>
        <p:sp>
          <p:nvSpPr>
            <p:cNvPr id="1244" name="Google Shape;1244;p108"/>
            <p:cNvSpPr txBox="1"/>
            <p:nvPr/>
          </p:nvSpPr>
          <p:spPr>
            <a:xfrm>
              <a:off x="4461300" y="2846600"/>
              <a:ext cx="221400" cy="4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b</a:t>
              </a:r>
              <a:endParaRPr i="1" sz="1600">
                <a:solidFill>
                  <a:schemeClr val="dk2"/>
                </a:solidFill>
                <a:latin typeface="Times New Roman"/>
                <a:ea typeface="Times New Roman"/>
                <a:cs typeface="Times New Roman"/>
                <a:sym typeface="Times New Roman"/>
              </a:endParaRPr>
            </a:p>
          </p:txBody>
        </p:sp>
        <p:sp>
          <p:nvSpPr>
            <p:cNvPr id="1245" name="Google Shape;1245;p108"/>
            <p:cNvSpPr txBox="1"/>
            <p:nvPr/>
          </p:nvSpPr>
          <p:spPr>
            <a:xfrm>
              <a:off x="8045475" y="2666900"/>
              <a:ext cx="409500" cy="483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X</a:t>
              </a:r>
              <a:endParaRPr i="1" sz="1600">
                <a:solidFill>
                  <a:schemeClr val="dk2"/>
                </a:solidFill>
                <a:latin typeface="Times New Roman"/>
                <a:ea typeface="Times New Roman"/>
                <a:cs typeface="Times New Roman"/>
                <a:sym typeface="Times New Roman"/>
              </a:endParaRPr>
            </a:p>
          </p:txBody>
        </p:sp>
      </p:grpSp>
      <p:sp>
        <p:nvSpPr>
          <p:cNvPr id="1246" name="Google Shape;1246;p108"/>
          <p:cNvSpPr txBox="1"/>
          <p:nvPr/>
        </p:nvSpPr>
        <p:spPr>
          <a:xfrm>
            <a:off x="262425" y="3600350"/>
            <a:ext cx="84549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666666"/>
                </a:solidFill>
                <a:latin typeface="Nunito"/>
                <a:ea typeface="Nunito"/>
                <a:cs typeface="Nunito"/>
                <a:sym typeface="Nunito"/>
              </a:rPr>
              <a:t>Función de distribución acumulada:</a:t>
            </a:r>
            <a:r>
              <a:rPr lang="en">
                <a:solidFill>
                  <a:srgbClr val="666666"/>
                </a:solidFill>
                <a:latin typeface="Nunito"/>
                <a:ea typeface="Nunito"/>
                <a:cs typeface="Nunito"/>
                <a:sym typeface="Nunito"/>
              </a:rPr>
              <a:t> La distribución acumulada </a:t>
            </a:r>
            <a:r>
              <a:rPr i="1" lang="en">
                <a:solidFill>
                  <a:srgbClr val="666666"/>
                </a:solidFill>
                <a:latin typeface="Times New Roman"/>
                <a:ea typeface="Times New Roman"/>
                <a:cs typeface="Times New Roman"/>
                <a:sym typeface="Times New Roman"/>
              </a:rPr>
              <a:t>F</a:t>
            </a:r>
            <a:r>
              <a:rPr lang="en">
                <a:solidFill>
                  <a:srgbClr val="666666"/>
                </a:solidFill>
                <a:latin typeface="Nunito"/>
                <a:ea typeface="Nunito"/>
                <a:cs typeface="Nunito"/>
                <a:sym typeface="Nunito"/>
              </a:rPr>
              <a:t>(</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de una variable aleatoria continua </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con una función de densidad </a:t>
            </a:r>
            <a:r>
              <a:rPr i="1" lang="en">
                <a:solidFill>
                  <a:srgbClr val="666666"/>
                </a:solidFill>
                <a:latin typeface="Times New Roman"/>
                <a:ea typeface="Times New Roman"/>
                <a:cs typeface="Times New Roman"/>
                <a:sym typeface="Times New Roman"/>
              </a:rPr>
              <a:t>f</a:t>
            </a:r>
            <a:r>
              <a:rPr lang="en">
                <a:solidFill>
                  <a:srgbClr val="666666"/>
                </a:solidFill>
                <a:latin typeface="Nunito"/>
                <a:ea typeface="Nunito"/>
                <a:cs typeface="Nunito"/>
                <a:sym typeface="Nunito"/>
              </a:rPr>
              <a:t>(</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es:con una función de densidad </a:t>
            </a:r>
            <a:r>
              <a:rPr i="1" lang="en">
                <a:solidFill>
                  <a:srgbClr val="666666"/>
                </a:solidFill>
                <a:latin typeface="Times New Roman"/>
                <a:ea typeface="Times New Roman"/>
                <a:cs typeface="Times New Roman"/>
                <a:sym typeface="Times New Roman"/>
              </a:rPr>
              <a:t>f</a:t>
            </a:r>
            <a:r>
              <a:rPr lang="en">
                <a:solidFill>
                  <a:srgbClr val="666666"/>
                </a:solidFill>
                <a:latin typeface="Nunito"/>
                <a:ea typeface="Nunito"/>
                <a:cs typeface="Nunito"/>
                <a:sym typeface="Nunito"/>
              </a:rPr>
              <a:t>(</a:t>
            </a:r>
            <a:r>
              <a:rPr i="1" lang="en">
                <a:solidFill>
                  <a:srgbClr val="666666"/>
                </a:solidFill>
                <a:latin typeface="Times New Roman"/>
                <a:ea typeface="Times New Roman"/>
                <a:cs typeface="Times New Roman"/>
                <a:sym typeface="Times New Roman"/>
              </a:rPr>
              <a:t>x</a:t>
            </a:r>
            <a:r>
              <a:rPr lang="en">
                <a:solidFill>
                  <a:srgbClr val="666666"/>
                </a:solidFill>
                <a:latin typeface="Nunito"/>
                <a:ea typeface="Nunito"/>
                <a:cs typeface="Nunito"/>
                <a:sym typeface="Nunito"/>
              </a:rPr>
              <a:t>) es:</a:t>
            </a:r>
            <a:endParaRPr>
              <a:solidFill>
                <a:srgbClr val="666666"/>
              </a:solidFill>
              <a:latin typeface="Nunito"/>
              <a:ea typeface="Nunito"/>
              <a:cs typeface="Nunito"/>
              <a:sym typeface="Nunito"/>
            </a:endParaRPr>
          </a:p>
        </p:txBody>
      </p:sp>
      <p:sp>
        <p:nvSpPr>
          <p:cNvPr id="1247" name="Google Shape;1247;p108"/>
          <p:cNvSpPr/>
          <p:nvPr/>
        </p:nvSpPr>
        <p:spPr>
          <a:xfrm>
            <a:off x="154975" y="4572000"/>
            <a:ext cx="8767500" cy="504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8" name="Google Shape;1248;p108"/>
          <p:cNvPicPr preferRelativeResize="0"/>
          <p:nvPr/>
        </p:nvPicPr>
        <p:blipFill>
          <a:blip r:embed="rId6">
            <a:alphaModFix/>
          </a:blip>
          <a:stretch>
            <a:fillRect/>
          </a:stretch>
        </p:blipFill>
        <p:spPr>
          <a:xfrm>
            <a:off x="2745775" y="4304997"/>
            <a:ext cx="2954772" cy="504300"/>
          </a:xfrm>
          <a:prstGeom prst="rect">
            <a:avLst/>
          </a:prstGeom>
          <a:noFill/>
          <a:ln>
            <a:noFill/>
          </a:ln>
        </p:spPr>
      </p:pic>
      <p:sp>
        <p:nvSpPr>
          <p:cNvPr id="1249" name="Google Shape;1249;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50" name="Google Shape;1250;p108"/>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09"/>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Función de densidad de probabilidad continua</a:t>
            </a:r>
            <a:endParaRPr/>
          </a:p>
        </p:txBody>
      </p:sp>
      <p:grpSp>
        <p:nvGrpSpPr>
          <p:cNvPr id="1256" name="Google Shape;1256;p109"/>
          <p:cNvGrpSpPr/>
          <p:nvPr/>
        </p:nvGrpSpPr>
        <p:grpSpPr>
          <a:xfrm>
            <a:off x="624031" y="737507"/>
            <a:ext cx="8161235" cy="2655408"/>
            <a:chOff x="152400" y="682475"/>
            <a:chExt cx="8839201" cy="2980925"/>
          </a:xfrm>
        </p:grpSpPr>
        <p:pic>
          <p:nvPicPr>
            <p:cNvPr id="1257" name="Google Shape;1257;p109"/>
            <p:cNvPicPr preferRelativeResize="0"/>
            <p:nvPr/>
          </p:nvPicPr>
          <p:blipFill>
            <a:blip r:embed="rId3">
              <a:alphaModFix/>
            </a:blip>
            <a:stretch>
              <a:fillRect/>
            </a:stretch>
          </p:blipFill>
          <p:spPr>
            <a:xfrm>
              <a:off x="152400" y="682475"/>
              <a:ext cx="8839201" cy="2932028"/>
            </a:xfrm>
            <a:prstGeom prst="rect">
              <a:avLst/>
            </a:prstGeom>
            <a:noFill/>
            <a:ln>
              <a:noFill/>
            </a:ln>
          </p:spPr>
        </p:pic>
        <p:sp>
          <p:nvSpPr>
            <p:cNvPr id="1258" name="Google Shape;1258;p109"/>
            <p:cNvSpPr/>
            <p:nvPr/>
          </p:nvSpPr>
          <p:spPr>
            <a:xfrm>
              <a:off x="808125" y="1616250"/>
              <a:ext cx="4095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9" name="Google Shape;1259;p109"/>
            <p:cNvPicPr preferRelativeResize="0"/>
            <p:nvPr/>
          </p:nvPicPr>
          <p:blipFill>
            <a:blip r:embed="rId4">
              <a:alphaModFix/>
            </a:blip>
            <a:stretch>
              <a:fillRect/>
            </a:stretch>
          </p:blipFill>
          <p:spPr>
            <a:xfrm>
              <a:off x="755700" y="1618023"/>
              <a:ext cx="409500" cy="235083"/>
            </a:xfrm>
            <a:prstGeom prst="rect">
              <a:avLst/>
            </a:prstGeom>
            <a:noFill/>
            <a:ln>
              <a:noFill/>
            </a:ln>
          </p:spPr>
        </p:pic>
        <p:sp>
          <p:nvSpPr>
            <p:cNvPr id="1260" name="Google Shape;1260;p109"/>
            <p:cNvSpPr/>
            <p:nvPr/>
          </p:nvSpPr>
          <p:spPr>
            <a:xfrm>
              <a:off x="4538800" y="918825"/>
              <a:ext cx="2457600" cy="46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1" name="Google Shape;1261;p109"/>
            <p:cNvPicPr preferRelativeResize="0"/>
            <p:nvPr/>
          </p:nvPicPr>
          <p:blipFill>
            <a:blip r:embed="rId5">
              <a:alphaModFix/>
            </a:blip>
            <a:stretch>
              <a:fillRect/>
            </a:stretch>
          </p:blipFill>
          <p:spPr>
            <a:xfrm>
              <a:off x="4726925" y="856388"/>
              <a:ext cx="2856150" cy="589875"/>
            </a:xfrm>
            <a:prstGeom prst="rect">
              <a:avLst/>
            </a:prstGeom>
            <a:noFill/>
            <a:ln>
              <a:noFill/>
            </a:ln>
          </p:spPr>
        </p:pic>
        <p:sp>
          <p:nvSpPr>
            <p:cNvPr id="1262" name="Google Shape;1262;p109"/>
            <p:cNvSpPr txBox="1"/>
            <p:nvPr/>
          </p:nvSpPr>
          <p:spPr>
            <a:xfrm>
              <a:off x="675275" y="3214300"/>
              <a:ext cx="7538700" cy="4491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latin typeface="Nunito"/>
                  <a:ea typeface="Nunito"/>
                  <a:cs typeface="Nunito"/>
                  <a:sym typeface="Nunito"/>
                </a:rPr>
                <a:t>Área bajo la curva de f(x) en el intervalo [a,b]</a:t>
              </a:r>
              <a:endParaRPr>
                <a:solidFill>
                  <a:schemeClr val="dk2"/>
                </a:solidFill>
                <a:latin typeface="Nunito"/>
                <a:ea typeface="Nunito"/>
                <a:cs typeface="Nunito"/>
                <a:sym typeface="Nunito"/>
              </a:endParaRPr>
            </a:p>
          </p:txBody>
        </p:sp>
        <p:sp>
          <p:nvSpPr>
            <p:cNvPr id="1263" name="Google Shape;1263;p109"/>
            <p:cNvSpPr/>
            <p:nvPr/>
          </p:nvSpPr>
          <p:spPr>
            <a:xfrm>
              <a:off x="1682675" y="2988950"/>
              <a:ext cx="2214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09"/>
            <p:cNvSpPr/>
            <p:nvPr/>
          </p:nvSpPr>
          <p:spPr>
            <a:xfrm>
              <a:off x="3008525" y="2915500"/>
              <a:ext cx="221400" cy="29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9"/>
            <p:cNvSpPr txBox="1"/>
            <p:nvPr/>
          </p:nvSpPr>
          <p:spPr>
            <a:xfrm>
              <a:off x="3153725" y="2846600"/>
              <a:ext cx="221400" cy="4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a</a:t>
              </a:r>
              <a:endParaRPr i="1" sz="1600">
                <a:solidFill>
                  <a:schemeClr val="dk2"/>
                </a:solidFill>
                <a:latin typeface="Times New Roman"/>
                <a:ea typeface="Times New Roman"/>
                <a:cs typeface="Times New Roman"/>
                <a:sym typeface="Times New Roman"/>
              </a:endParaRPr>
            </a:p>
          </p:txBody>
        </p:sp>
        <p:sp>
          <p:nvSpPr>
            <p:cNvPr id="1266" name="Google Shape;1266;p109"/>
            <p:cNvSpPr txBox="1"/>
            <p:nvPr/>
          </p:nvSpPr>
          <p:spPr>
            <a:xfrm>
              <a:off x="4461300" y="2846600"/>
              <a:ext cx="221400" cy="48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b</a:t>
              </a:r>
              <a:endParaRPr i="1" sz="1600">
                <a:solidFill>
                  <a:schemeClr val="dk2"/>
                </a:solidFill>
                <a:latin typeface="Times New Roman"/>
                <a:ea typeface="Times New Roman"/>
                <a:cs typeface="Times New Roman"/>
                <a:sym typeface="Times New Roman"/>
              </a:endParaRPr>
            </a:p>
          </p:txBody>
        </p:sp>
        <p:sp>
          <p:nvSpPr>
            <p:cNvPr id="1267" name="Google Shape;1267;p109"/>
            <p:cNvSpPr txBox="1"/>
            <p:nvPr/>
          </p:nvSpPr>
          <p:spPr>
            <a:xfrm>
              <a:off x="8045475" y="2666900"/>
              <a:ext cx="409500" cy="483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latin typeface="Times New Roman"/>
                  <a:ea typeface="Times New Roman"/>
                  <a:cs typeface="Times New Roman"/>
                  <a:sym typeface="Times New Roman"/>
                </a:rPr>
                <a:t>X</a:t>
              </a:r>
              <a:endParaRPr i="1" sz="1600">
                <a:solidFill>
                  <a:schemeClr val="dk2"/>
                </a:solidFill>
                <a:latin typeface="Times New Roman"/>
                <a:ea typeface="Times New Roman"/>
                <a:cs typeface="Times New Roman"/>
                <a:sym typeface="Times New Roman"/>
              </a:endParaRPr>
            </a:p>
          </p:txBody>
        </p:sp>
      </p:grpSp>
      <p:sp>
        <p:nvSpPr>
          <p:cNvPr id="1268" name="Google Shape;1268;p109"/>
          <p:cNvSpPr txBox="1"/>
          <p:nvPr/>
        </p:nvSpPr>
        <p:spPr>
          <a:xfrm>
            <a:off x="553525" y="3489638"/>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Valor esperado: </a:t>
            </a:r>
            <a:endParaRPr sz="1500"/>
          </a:p>
        </p:txBody>
      </p:sp>
      <p:sp>
        <p:nvSpPr>
          <p:cNvPr id="1269" name="Google Shape;1269;p109"/>
          <p:cNvSpPr txBox="1"/>
          <p:nvPr/>
        </p:nvSpPr>
        <p:spPr>
          <a:xfrm>
            <a:off x="547825" y="4156500"/>
            <a:ext cx="144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Varianza:</a:t>
            </a:r>
            <a:endParaRPr sz="1500"/>
          </a:p>
        </p:txBody>
      </p:sp>
      <p:pic>
        <p:nvPicPr>
          <p:cNvPr id="1270" name="Google Shape;1270;p109"/>
          <p:cNvPicPr preferRelativeResize="0"/>
          <p:nvPr/>
        </p:nvPicPr>
        <p:blipFill>
          <a:blip r:embed="rId6">
            <a:alphaModFix/>
          </a:blip>
          <a:stretch>
            <a:fillRect/>
          </a:stretch>
        </p:blipFill>
        <p:spPr>
          <a:xfrm>
            <a:off x="2251425" y="3489651"/>
            <a:ext cx="2066275" cy="495625"/>
          </a:xfrm>
          <a:prstGeom prst="rect">
            <a:avLst/>
          </a:prstGeom>
          <a:noFill/>
          <a:ln>
            <a:noFill/>
          </a:ln>
        </p:spPr>
      </p:pic>
      <p:pic>
        <p:nvPicPr>
          <p:cNvPr id="1271" name="Google Shape;1271;p109"/>
          <p:cNvPicPr preferRelativeResize="0"/>
          <p:nvPr/>
        </p:nvPicPr>
        <p:blipFill>
          <a:blip r:embed="rId7">
            <a:alphaModFix/>
          </a:blip>
          <a:stretch>
            <a:fillRect/>
          </a:stretch>
        </p:blipFill>
        <p:spPr>
          <a:xfrm>
            <a:off x="2251425" y="4116438"/>
            <a:ext cx="2987750" cy="495625"/>
          </a:xfrm>
          <a:prstGeom prst="rect">
            <a:avLst/>
          </a:prstGeom>
          <a:noFill/>
          <a:ln>
            <a:noFill/>
          </a:ln>
        </p:spPr>
      </p:pic>
      <p:sp>
        <p:nvSpPr>
          <p:cNvPr id="1272" name="Google Shape;1272;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273" name="Google Shape;1273;p109"/>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10"/>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Uniforme</a:t>
            </a:r>
            <a:endParaRPr/>
          </a:p>
        </p:txBody>
      </p:sp>
      <p:sp>
        <p:nvSpPr>
          <p:cNvPr id="1279" name="Google Shape;1279;p110"/>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Definición:  Diremos que una variable aleatoria continua X se distribuye uniformemente en un intervalo [a,b] cuando: </a:t>
            </a:r>
            <a:endParaRPr/>
          </a:p>
        </p:txBody>
      </p:sp>
      <p:pic>
        <p:nvPicPr>
          <p:cNvPr id="1280" name="Google Shape;1280;p110"/>
          <p:cNvPicPr preferRelativeResize="0"/>
          <p:nvPr/>
        </p:nvPicPr>
        <p:blipFill>
          <a:blip r:embed="rId3">
            <a:alphaModFix/>
          </a:blip>
          <a:stretch>
            <a:fillRect/>
          </a:stretch>
        </p:blipFill>
        <p:spPr>
          <a:xfrm>
            <a:off x="2432875" y="1399000"/>
            <a:ext cx="2899101" cy="492450"/>
          </a:xfrm>
          <a:prstGeom prst="rect">
            <a:avLst/>
          </a:prstGeom>
          <a:noFill/>
          <a:ln>
            <a:noFill/>
          </a:ln>
        </p:spPr>
      </p:pic>
      <p:grpSp>
        <p:nvGrpSpPr>
          <p:cNvPr id="1281" name="Google Shape;1281;p110"/>
          <p:cNvGrpSpPr/>
          <p:nvPr/>
        </p:nvGrpSpPr>
        <p:grpSpPr>
          <a:xfrm>
            <a:off x="1316125" y="2167725"/>
            <a:ext cx="5699825" cy="1776600"/>
            <a:chOff x="1316125" y="2167725"/>
            <a:chExt cx="5699825" cy="1776600"/>
          </a:xfrm>
        </p:grpSpPr>
        <p:pic>
          <p:nvPicPr>
            <p:cNvPr id="1282" name="Google Shape;1282;p110"/>
            <p:cNvPicPr preferRelativeResize="0"/>
            <p:nvPr/>
          </p:nvPicPr>
          <p:blipFill>
            <a:blip r:embed="rId4">
              <a:alphaModFix/>
            </a:blip>
            <a:stretch>
              <a:fillRect/>
            </a:stretch>
          </p:blipFill>
          <p:spPr>
            <a:xfrm>
              <a:off x="1461275" y="2167725"/>
              <a:ext cx="5402276" cy="1764375"/>
            </a:xfrm>
            <a:prstGeom prst="rect">
              <a:avLst/>
            </a:prstGeom>
            <a:noFill/>
            <a:ln>
              <a:noFill/>
            </a:ln>
          </p:spPr>
        </p:pic>
        <p:sp>
          <p:nvSpPr>
            <p:cNvPr id="1283" name="Google Shape;1283;p110"/>
            <p:cNvSpPr/>
            <p:nvPr/>
          </p:nvSpPr>
          <p:spPr>
            <a:xfrm>
              <a:off x="2027150" y="2269400"/>
              <a:ext cx="329400" cy="30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4" name="Google Shape;1284;p110"/>
            <p:cNvPicPr preferRelativeResize="0"/>
            <p:nvPr/>
          </p:nvPicPr>
          <p:blipFill rotWithShape="1">
            <a:blip r:embed="rId3">
              <a:alphaModFix/>
            </a:blip>
            <a:srcRect b="0" l="0" r="82256" t="0"/>
            <a:stretch/>
          </p:blipFill>
          <p:spPr>
            <a:xfrm>
              <a:off x="2103350" y="2223800"/>
              <a:ext cx="411144" cy="393600"/>
            </a:xfrm>
            <a:prstGeom prst="rect">
              <a:avLst/>
            </a:prstGeom>
            <a:noFill/>
            <a:ln>
              <a:noFill/>
            </a:ln>
          </p:spPr>
        </p:pic>
        <p:sp>
          <p:nvSpPr>
            <p:cNvPr id="1285" name="Google Shape;1285;p110"/>
            <p:cNvSpPr/>
            <p:nvPr/>
          </p:nvSpPr>
          <p:spPr>
            <a:xfrm>
              <a:off x="1461275" y="2756475"/>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10"/>
            <p:cNvSpPr/>
            <p:nvPr/>
          </p:nvSpPr>
          <p:spPr>
            <a:xfrm>
              <a:off x="4181975" y="2698550"/>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0"/>
            <p:cNvSpPr/>
            <p:nvPr/>
          </p:nvSpPr>
          <p:spPr>
            <a:xfrm>
              <a:off x="4721825" y="2269400"/>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0"/>
            <p:cNvSpPr/>
            <p:nvPr/>
          </p:nvSpPr>
          <p:spPr>
            <a:xfrm>
              <a:off x="2219950" y="3603725"/>
              <a:ext cx="1233900" cy="3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0"/>
            <p:cNvSpPr/>
            <p:nvPr/>
          </p:nvSpPr>
          <p:spPr>
            <a:xfrm>
              <a:off x="4921125" y="3603725"/>
              <a:ext cx="1233900" cy="3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0"/>
            <p:cNvSpPr/>
            <p:nvPr/>
          </p:nvSpPr>
          <p:spPr>
            <a:xfrm>
              <a:off x="6387450" y="3349125"/>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0"/>
            <p:cNvSpPr/>
            <p:nvPr/>
          </p:nvSpPr>
          <p:spPr>
            <a:xfrm>
              <a:off x="6539850" y="3501525"/>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0"/>
            <p:cNvSpPr/>
            <p:nvPr/>
          </p:nvSpPr>
          <p:spPr>
            <a:xfrm>
              <a:off x="3748850" y="3349125"/>
              <a:ext cx="476100" cy="44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3" name="Google Shape;1293;p110"/>
            <p:cNvPicPr preferRelativeResize="0"/>
            <p:nvPr/>
          </p:nvPicPr>
          <p:blipFill rotWithShape="1">
            <a:blip r:embed="rId3">
              <a:alphaModFix/>
            </a:blip>
            <a:srcRect b="0" l="25076" r="49338" t="0"/>
            <a:stretch/>
          </p:blipFill>
          <p:spPr>
            <a:xfrm>
              <a:off x="1316125" y="2704872"/>
              <a:ext cx="592838" cy="393600"/>
            </a:xfrm>
            <a:prstGeom prst="rect">
              <a:avLst/>
            </a:prstGeom>
            <a:noFill/>
            <a:ln>
              <a:noFill/>
            </a:ln>
          </p:spPr>
        </p:pic>
        <p:pic>
          <p:nvPicPr>
            <p:cNvPr id="1294" name="Google Shape;1294;p110"/>
            <p:cNvPicPr preferRelativeResize="0"/>
            <p:nvPr/>
          </p:nvPicPr>
          <p:blipFill rotWithShape="1">
            <a:blip r:embed="rId3">
              <a:alphaModFix/>
            </a:blip>
            <a:srcRect b="53111" l="32017" r="60102" t="0"/>
            <a:stretch/>
          </p:blipFill>
          <p:spPr>
            <a:xfrm>
              <a:off x="4389125" y="2815700"/>
              <a:ext cx="209200" cy="211425"/>
            </a:xfrm>
            <a:prstGeom prst="rect">
              <a:avLst/>
            </a:prstGeom>
            <a:noFill/>
            <a:ln>
              <a:noFill/>
            </a:ln>
          </p:spPr>
        </p:pic>
        <p:pic>
          <p:nvPicPr>
            <p:cNvPr id="1295" name="Google Shape;1295;p110"/>
            <p:cNvPicPr preferRelativeResize="0"/>
            <p:nvPr/>
          </p:nvPicPr>
          <p:blipFill rotWithShape="1">
            <a:blip r:embed="rId3">
              <a:alphaModFix/>
            </a:blip>
            <a:srcRect b="0" l="64801" r="0" t="0"/>
            <a:stretch/>
          </p:blipFill>
          <p:spPr>
            <a:xfrm>
              <a:off x="2326675" y="3432500"/>
              <a:ext cx="917566" cy="442800"/>
            </a:xfrm>
            <a:prstGeom prst="rect">
              <a:avLst/>
            </a:prstGeom>
            <a:noFill/>
            <a:ln>
              <a:noFill/>
            </a:ln>
          </p:spPr>
        </p:pic>
        <p:sp>
          <p:nvSpPr>
            <p:cNvPr id="1296" name="Google Shape;1296;p110"/>
            <p:cNvSpPr/>
            <p:nvPr/>
          </p:nvSpPr>
          <p:spPr>
            <a:xfrm>
              <a:off x="2489063" y="3571725"/>
              <a:ext cx="592800" cy="3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7" name="Google Shape;1297;p110"/>
            <p:cNvPicPr preferRelativeResize="0"/>
            <p:nvPr/>
          </p:nvPicPr>
          <p:blipFill rotWithShape="1">
            <a:blip r:embed="rId3">
              <a:alphaModFix/>
            </a:blip>
            <a:srcRect b="0" l="64801" r="0" t="0"/>
            <a:stretch/>
          </p:blipFill>
          <p:spPr>
            <a:xfrm>
              <a:off x="5003088" y="3425325"/>
              <a:ext cx="917566" cy="442800"/>
            </a:xfrm>
            <a:prstGeom prst="rect">
              <a:avLst/>
            </a:prstGeom>
            <a:noFill/>
            <a:ln>
              <a:noFill/>
            </a:ln>
          </p:spPr>
        </p:pic>
        <p:sp>
          <p:nvSpPr>
            <p:cNvPr id="1298" name="Google Shape;1298;p110"/>
            <p:cNvSpPr/>
            <p:nvPr/>
          </p:nvSpPr>
          <p:spPr>
            <a:xfrm>
              <a:off x="5165475" y="3564550"/>
              <a:ext cx="592800" cy="30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9" name="Google Shape;1299;p110"/>
            <p:cNvPicPr preferRelativeResize="0"/>
            <p:nvPr/>
          </p:nvPicPr>
          <p:blipFill rotWithShape="1">
            <a:blip r:embed="rId3">
              <a:alphaModFix/>
            </a:blip>
            <a:srcRect b="0" l="79550" r="12395" t="0"/>
            <a:stretch/>
          </p:blipFill>
          <p:spPr>
            <a:xfrm>
              <a:off x="6387450" y="3399750"/>
              <a:ext cx="161950" cy="341550"/>
            </a:xfrm>
            <a:prstGeom prst="rect">
              <a:avLst/>
            </a:prstGeom>
            <a:noFill/>
            <a:ln>
              <a:noFill/>
            </a:ln>
          </p:spPr>
        </p:pic>
        <p:pic>
          <p:nvPicPr>
            <p:cNvPr id="1300" name="Google Shape;1300;p110"/>
            <p:cNvPicPr preferRelativeResize="0"/>
            <p:nvPr/>
          </p:nvPicPr>
          <p:blipFill rotWithShape="1">
            <a:blip r:embed="rId3">
              <a:alphaModFix/>
            </a:blip>
            <a:srcRect b="0" l="79550" r="12395" t="0"/>
            <a:stretch/>
          </p:blipFill>
          <p:spPr>
            <a:xfrm>
              <a:off x="6387450" y="3399750"/>
              <a:ext cx="161950" cy="341550"/>
            </a:xfrm>
            <a:prstGeom prst="rect">
              <a:avLst/>
            </a:prstGeom>
            <a:noFill/>
            <a:ln>
              <a:noFill/>
            </a:ln>
          </p:spPr>
        </p:pic>
        <p:pic>
          <p:nvPicPr>
            <p:cNvPr id="1301" name="Google Shape;1301;p110"/>
            <p:cNvPicPr preferRelativeResize="0"/>
            <p:nvPr/>
          </p:nvPicPr>
          <p:blipFill rotWithShape="1">
            <a:blip r:embed="rId3">
              <a:alphaModFix/>
            </a:blip>
            <a:srcRect b="0" l="79550" r="12395" t="0"/>
            <a:stretch/>
          </p:blipFill>
          <p:spPr>
            <a:xfrm>
              <a:off x="3725250" y="3399750"/>
              <a:ext cx="161950" cy="341550"/>
            </a:xfrm>
            <a:prstGeom prst="rect">
              <a:avLst/>
            </a:prstGeom>
            <a:noFill/>
            <a:ln>
              <a:noFill/>
            </a:ln>
          </p:spPr>
        </p:pic>
        <p:pic>
          <p:nvPicPr>
            <p:cNvPr id="1302" name="Google Shape;1302;p110"/>
            <p:cNvPicPr preferRelativeResize="0"/>
            <p:nvPr/>
          </p:nvPicPr>
          <p:blipFill>
            <a:blip r:embed="rId5">
              <a:alphaModFix/>
            </a:blip>
            <a:stretch>
              <a:fillRect/>
            </a:stretch>
          </p:blipFill>
          <p:spPr>
            <a:xfrm>
              <a:off x="4795175" y="2293262"/>
              <a:ext cx="411150" cy="212440"/>
            </a:xfrm>
            <a:prstGeom prst="rect">
              <a:avLst/>
            </a:prstGeom>
            <a:noFill/>
            <a:ln>
              <a:noFill/>
            </a:ln>
          </p:spPr>
        </p:pic>
      </p:grpSp>
      <p:sp>
        <p:nvSpPr>
          <p:cNvPr id="1303" name="Google Shape;1303;p110"/>
          <p:cNvSpPr txBox="1"/>
          <p:nvPr/>
        </p:nvSpPr>
        <p:spPr>
          <a:xfrm>
            <a:off x="632075" y="4156413"/>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Valor medio: </a:t>
            </a:r>
            <a:endParaRPr sz="1500"/>
          </a:p>
        </p:txBody>
      </p:sp>
      <p:sp>
        <p:nvSpPr>
          <p:cNvPr id="1304" name="Google Shape;1304;p110"/>
          <p:cNvSpPr txBox="1"/>
          <p:nvPr/>
        </p:nvSpPr>
        <p:spPr>
          <a:xfrm>
            <a:off x="3851100" y="4138500"/>
            <a:ext cx="14418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500" u="sng">
                <a:solidFill>
                  <a:srgbClr val="666666"/>
                </a:solidFill>
                <a:latin typeface="Nunito"/>
                <a:ea typeface="Nunito"/>
                <a:cs typeface="Nunito"/>
                <a:sym typeface="Nunito"/>
              </a:rPr>
              <a:t>Varianza:</a:t>
            </a:r>
            <a:endParaRPr sz="1500"/>
          </a:p>
        </p:txBody>
      </p:sp>
      <p:pic>
        <p:nvPicPr>
          <p:cNvPr id="1305" name="Google Shape;1305;p110"/>
          <p:cNvPicPr preferRelativeResize="0"/>
          <p:nvPr/>
        </p:nvPicPr>
        <p:blipFill>
          <a:blip r:embed="rId6">
            <a:alphaModFix/>
          </a:blip>
          <a:stretch>
            <a:fillRect/>
          </a:stretch>
        </p:blipFill>
        <p:spPr>
          <a:xfrm>
            <a:off x="1943525" y="4122500"/>
            <a:ext cx="851110" cy="415500"/>
          </a:xfrm>
          <a:prstGeom prst="rect">
            <a:avLst/>
          </a:prstGeom>
          <a:noFill/>
          <a:ln>
            <a:noFill/>
          </a:ln>
        </p:spPr>
      </p:pic>
      <p:pic>
        <p:nvPicPr>
          <p:cNvPr id="1306" name="Google Shape;1306;p110"/>
          <p:cNvPicPr preferRelativeResize="0"/>
          <p:nvPr/>
        </p:nvPicPr>
        <p:blipFill>
          <a:blip r:embed="rId7">
            <a:alphaModFix/>
          </a:blip>
          <a:stretch>
            <a:fillRect/>
          </a:stretch>
        </p:blipFill>
        <p:spPr>
          <a:xfrm>
            <a:off x="4942125" y="4041750"/>
            <a:ext cx="1300950" cy="492450"/>
          </a:xfrm>
          <a:prstGeom prst="rect">
            <a:avLst/>
          </a:prstGeom>
          <a:noFill/>
          <a:ln>
            <a:noFill/>
          </a:ln>
        </p:spPr>
      </p:pic>
      <p:sp>
        <p:nvSpPr>
          <p:cNvPr id="1307" name="Google Shape;1307;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1" name="Shape 1311"/>
        <p:cNvGrpSpPr/>
        <p:nvPr/>
      </p:nvGrpSpPr>
      <p:grpSpPr>
        <a:xfrm>
          <a:off x="0" y="0"/>
          <a:ext cx="0" cy="0"/>
          <a:chOff x="0" y="0"/>
          <a:chExt cx="0" cy="0"/>
        </a:xfrm>
      </p:grpSpPr>
      <p:sp>
        <p:nvSpPr>
          <p:cNvPr id="1312" name="Google Shape;1312;p111"/>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Normal o Gaussiana</a:t>
            </a:r>
            <a:endParaRPr/>
          </a:p>
        </p:txBody>
      </p:sp>
      <p:sp>
        <p:nvSpPr>
          <p:cNvPr id="1313" name="Google Shape;1313;p111"/>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Definición:</a:t>
            </a:r>
            <a:r>
              <a:rPr lang="en"/>
              <a:t> Decimos que una variable aleatoria continua </a:t>
            </a:r>
            <a:r>
              <a:rPr i="1" lang="en">
                <a:latin typeface="Times New Roman"/>
                <a:ea typeface="Times New Roman"/>
                <a:cs typeface="Times New Roman"/>
                <a:sym typeface="Times New Roman"/>
              </a:rPr>
              <a:t>X</a:t>
            </a:r>
            <a:r>
              <a:rPr lang="en"/>
              <a:t> sigue una distribución normal con parámetros µ y σ</a:t>
            </a:r>
            <a:r>
              <a:rPr baseline="30000" lang="en"/>
              <a:t>2</a:t>
            </a:r>
            <a:r>
              <a:rPr lang="en"/>
              <a:t> si: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Como podemos ver, la distribución normal depende de los parámetros µ y σ</a:t>
            </a:r>
            <a:r>
              <a:rPr baseline="30000" lang="en"/>
              <a:t>2</a:t>
            </a:r>
            <a:r>
              <a:rPr lang="en"/>
              <a:t>, que coinciden con la medida y la varianza respectivamente.</a:t>
            </a:r>
            <a:endParaRPr/>
          </a:p>
        </p:txBody>
      </p:sp>
      <p:pic>
        <p:nvPicPr>
          <p:cNvPr id="1314" name="Google Shape;1314;p111"/>
          <p:cNvPicPr preferRelativeResize="0"/>
          <p:nvPr/>
        </p:nvPicPr>
        <p:blipFill>
          <a:blip r:embed="rId3">
            <a:alphaModFix/>
          </a:blip>
          <a:stretch>
            <a:fillRect/>
          </a:stretch>
        </p:blipFill>
        <p:spPr>
          <a:xfrm>
            <a:off x="1931300" y="1611800"/>
            <a:ext cx="1270675" cy="240025"/>
          </a:xfrm>
          <a:prstGeom prst="rect">
            <a:avLst/>
          </a:prstGeom>
          <a:noFill/>
          <a:ln>
            <a:noFill/>
          </a:ln>
        </p:spPr>
      </p:pic>
      <p:pic>
        <p:nvPicPr>
          <p:cNvPr id="1315" name="Google Shape;1315;p111"/>
          <p:cNvPicPr preferRelativeResize="0"/>
          <p:nvPr/>
        </p:nvPicPr>
        <p:blipFill>
          <a:blip r:embed="rId4">
            <a:alphaModFix/>
          </a:blip>
          <a:stretch>
            <a:fillRect/>
          </a:stretch>
        </p:blipFill>
        <p:spPr>
          <a:xfrm>
            <a:off x="4015150" y="1443975"/>
            <a:ext cx="2898250" cy="575675"/>
          </a:xfrm>
          <a:prstGeom prst="rect">
            <a:avLst/>
          </a:prstGeom>
          <a:noFill/>
          <a:ln>
            <a:noFill/>
          </a:ln>
        </p:spPr>
      </p:pic>
      <p:pic>
        <p:nvPicPr>
          <p:cNvPr id="1316" name="Google Shape;1316;p111"/>
          <p:cNvPicPr preferRelativeResize="0"/>
          <p:nvPr/>
        </p:nvPicPr>
        <p:blipFill>
          <a:blip r:embed="rId5">
            <a:alphaModFix/>
          </a:blip>
          <a:stretch>
            <a:fillRect/>
          </a:stretch>
        </p:blipFill>
        <p:spPr>
          <a:xfrm>
            <a:off x="2157826" y="2871575"/>
            <a:ext cx="5161025" cy="2143676"/>
          </a:xfrm>
          <a:prstGeom prst="rect">
            <a:avLst/>
          </a:prstGeom>
          <a:noFill/>
          <a:ln>
            <a:noFill/>
          </a:ln>
        </p:spPr>
      </p:pic>
      <p:pic>
        <p:nvPicPr>
          <p:cNvPr id="1317" name="Google Shape;1317;p111"/>
          <p:cNvPicPr preferRelativeResize="0"/>
          <p:nvPr/>
        </p:nvPicPr>
        <p:blipFill>
          <a:blip r:embed="rId6">
            <a:alphaModFix/>
          </a:blip>
          <a:stretch>
            <a:fillRect/>
          </a:stretch>
        </p:blipFill>
        <p:spPr>
          <a:xfrm>
            <a:off x="6598147" y="3655575"/>
            <a:ext cx="1767653" cy="575675"/>
          </a:xfrm>
          <a:prstGeom prst="rect">
            <a:avLst/>
          </a:prstGeom>
          <a:noFill/>
          <a:ln>
            <a:noFill/>
          </a:ln>
        </p:spPr>
      </p:pic>
      <p:sp>
        <p:nvSpPr>
          <p:cNvPr id="1318" name="Google Shape;1318;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2" name="Shape 1322"/>
        <p:cNvGrpSpPr/>
        <p:nvPr/>
      </p:nvGrpSpPr>
      <p:grpSpPr>
        <a:xfrm>
          <a:off x="0" y="0"/>
          <a:ext cx="0" cy="0"/>
          <a:chOff x="0" y="0"/>
          <a:chExt cx="0" cy="0"/>
        </a:xfrm>
      </p:grpSpPr>
      <p:sp>
        <p:nvSpPr>
          <p:cNvPr id="1323" name="Google Shape;1323;p112"/>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Normal o Gaussiana</a:t>
            </a:r>
            <a:endParaRPr/>
          </a:p>
        </p:txBody>
      </p:sp>
      <p:sp>
        <p:nvSpPr>
          <p:cNvPr id="1324" name="Google Shape;1324;p112"/>
          <p:cNvSpPr txBox="1"/>
          <p:nvPr>
            <p:ph idx="1" type="body"/>
          </p:nvPr>
        </p:nvSpPr>
        <p:spPr>
          <a:xfrm>
            <a:off x="311700" y="834038"/>
            <a:ext cx="8520600" cy="37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Probabilidad acumulada de la Normal</a:t>
            </a:r>
            <a:endParaRPr u="sng"/>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25" name="Google Shape;1325;p112"/>
          <p:cNvPicPr preferRelativeResize="0"/>
          <p:nvPr/>
        </p:nvPicPr>
        <p:blipFill>
          <a:blip r:embed="rId3">
            <a:alphaModFix/>
          </a:blip>
          <a:stretch>
            <a:fillRect/>
          </a:stretch>
        </p:blipFill>
        <p:spPr>
          <a:xfrm>
            <a:off x="943250" y="1359500"/>
            <a:ext cx="1180800" cy="223049"/>
          </a:xfrm>
          <a:prstGeom prst="rect">
            <a:avLst/>
          </a:prstGeom>
          <a:noFill/>
          <a:ln>
            <a:noFill/>
          </a:ln>
        </p:spPr>
      </p:pic>
      <p:pic>
        <p:nvPicPr>
          <p:cNvPr id="1326" name="Google Shape;1326;p112"/>
          <p:cNvPicPr preferRelativeResize="0"/>
          <p:nvPr/>
        </p:nvPicPr>
        <p:blipFill>
          <a:blip r:embed="rId4">
            <a:alphaModFix/>
          </a:blip>
          <a:stretch>
            <a:fillRect/>
          </a:stretch>
        </p:blipFill>
        <p:spPr>
          <a:xfrm>
            <a:off x="2041125" y="1883338"/>
            <a:ext cx="4287575" cy="460920"/>
          </a:xfrm>
          <a:prstGeom prst="rect">
            <a:avLst/>
          </a:prstGeom>
          <a:noFill/>
          <a:ln>
            <a:noFill/>
          </a:ln>
        </p:spPr>
      </p:pic>
      <p:pic>
        <p:nvPicPr>
          <p:cNvPr id="1327" name="Google Shape;1327;p112"/>
          <p:cNvPicPr preferRelativeResize="0"/>
          <p:nvPr/>
        </p:nvPicPr>
        <p:blipFill>
          <a:blip r:embed="rId5">
            <a:alphaModFix/>
          </a:blip>
          <a:stretch>
            <a:fillRect/>
          </a:stretch>
        </p:blipFill>
        <p:spPr>
          <a:xfrm>
            <a:off x="5428025" y="1359500"/>
            <a:ext cx="1073474" cy="223050"/>
          </a:xfrm>
          <a:prstGeom prst="rect">
            <a:avLst/>
          </a:prstGeom>
          <a:noFill/>
          <a:ln>
            <a:noFill/>
          </a:ln>
        </p:spPr>
      </p:pic>
      <p:pic>
        <p:nvPicPr>
          <p:cNvPr id="1328" name="Google Shape;1328;p112"/>
          <p:cNvPicPr preferRelativeResize="0"/>
          <p:nvPr/>
        </p:nvPicPr>
        <p:blipFill>
          <a:blip r:embed="rId6">
            <a:alphaModFix/>
          </a:blip>
          <a:stretch>
            <a:fillRect/>
          </a:stretch>
        </p:blipFill>
        <p:spPr>
          <a:xfrm>
            <a:off x="4127400" y="1322825"/>
            <a:ext cx="889200" cy="296400"/>
          </a:xfrm>
          <a:prstGeom prst="rect">
            <a:avLst/>
          </a:prstGeom>
          <a:noFill/>
          <a:ln>
            <a:noFill/>
          </a:ln>
        </p:spPr>
      </p:pic>
      <p:pic>
        <p:nvPicPr>
          <p:cNvPr id="1329" name="Google Shape;1329;p112"/>
          <p:cNvPicPr preferRelativeResize="0"/>
          <p:nvPr/>
        </p:nvPicPr>
        <p:blipFill>
          <a:blip r:embed="rId7">
            <a:alphaModFix/>
          </a:blip>
          <a:stretch>
            <a:fillRect/>
          </a:stretch>
        </p:blipFill>
        <p:spPr>
          <a:xfrm>
            <a:off x="730062" y="2411975"/>
            <a:ext cx="6909712" cy="1990250"/>
          </a:xfrm>
          <a:prstGeom prst="rect">
            <a:avLst/>
          </a:prstGeom>
          <a:noFill/>
          <a:ln>
            <a:noFill/>
          </a:ln>
        </p:spPr>
      </p:pic>
      <p:sp>
        <p:nvSpPr>
          <p:cNvPr id="1330" name="Google Shape;1330;p112"/>
          <p:cNvSpPr txBox="1"/>
          <p:nvPr/>
        </p:nvSpPr>
        <p:spPr>
          <a:xfrm>
            <a:off x="6769825" y="1270925"/>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666666"/>
                </a:solidFill>
                <a:latin typeface="Nunito"/>
                <a:ea typeface="Nunito"/>
                <a:cs typeface="Nunito"/>
                <a:sym typeface="Nunito"/>
              </a:rPr>
              <a:t>Función estandarizada </a:t>
            </a:r>
            <a:endParaRPr/>
          </a:p>
        </p:txBody>
      </p:sp>
      <p:sp>
        <p:nvSpPr>
          <p:cNvPr id="1331" name="Google Shape;1331;p112"/>
          <p:cNvSpPr/>
          <p:nvPr/>
        </p:nvSpPr>
        <p:spPr>
          <a:xfrm>
            <a:off x="3527275" y="3232475"/>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12"/>
          <p:cNvSpPr/>
          <p:nvPr/>
        </p:nvSpPr>
        <p:spPr>
          <a:xfrm>
            <a:off x="2693650" y="2571750"/>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12"/>
          <p:cNvSpPr/>
          <p:nvPr/>
        </p:nvSpPr>
        <p:spPr>
          <a:xfrm>
            <a:off x="5905725" y="2571750"/>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12"/>
          <p:cNvSpPr/>
          <p:nvPr/>
        </p:nvSpPr>
        <p:spPr>
          <a:xfrm>
            <a:off x="6769825" y="3295500"/>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12"/>
          <p:cNvSpPr/>
          <p:nvPr/>
        </p:nvSpPr>
        <p:spPr>
          <a:xfrm>
            <a:off x="7318650" y="4017150"/>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12"/>
          <p:cNvSpPr/>
          <p:nvPr/>
        </p:nvSpPr>
        <p:spPr>
          <a:xfrm>
            <a:off x="5952500" y="4179025"/>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2"/>
          <p:cNvSpPr/>
          <p:nvPr/>
        </p:nvSpPr>
        <p:spPr>
          <a:xfrm>
            <a:off x="3996813" y="4005025"/>
            <a:ext cx="3762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2"/>
          <p:cNvSpPr/>
          <p:nvPr/>
        </p:nvSpPr>
        <p:spPr>
          <a:xfrm flipH="1">
            <a:off x="2825869" y="4157425"/>
            <a:ext cx="1323300" cy="22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9" name="Google Shape;1339;p112"/>
          <p:cNvPicPr preferRelativeResize="0"/>
          <p:nvPr/>
        </p:nvPicPr>
        <p:blipFill>
          <a:blip r:embed="rId8">
            <a:alphaModFix/>
          </a:blip>
          <a:stretch>
            <a:fillRect/>
          </a:stretch>
        </p:blipFill>
        <p:spPr>
          <a:xfrm>
            <a:off x="3527275" y="3195875"/>
            <a:ext cx="418500" cy="223200"/>
          </a:xfrm>
          <a:prstGeom prst="rect">
            <a:avLst/>
          </a:prstGeom>
          <a:noFill/>
          <a:ln>
            <a:noFill/>
          </a:ln>
        </p:spPr>
      </p:pic>
      <p:pic>
        <p:nvPicPr>
          <p:cNvPr id="1340" name="Google Shape;1340;p112"/>
          <p:cNvPicPr preferRelativeResize="0"/>
          <p:nvPr/>
        </p:nvPicPr>
        <p:blipFill>
          <a:blip r:embed="rId9">
            <a:alphaModFix/>
          </a:blip>
          <a:stretch>
            <a:fillRect/>
          </a:stretch>
        </p:blipFill>
        <p:spPr>
          <a:xfrm>
            <a:off x="3996825" y="4057312"/>
            <a:ext cx="133350" cy="142875"/>
          </a:xfrm>
          <a:prstGeom prst="rect">
            <a:avLst/>
          </a:prstGeom>
          <a:noFill/>
          <a:ln>
            <a:noFill/>
          </a:ln>
        </p:spPr>
      </p:pic>
      <p:pic>
        <p:nvPicPr>
          <p:cNvPr id="1341" name="Google Shape;1341;p112"/>
          <p:cNvPicPr preferRelativeResize="0"/>
          <p:nvPr/>
        </p:nvPicPr>
        <p:blipFill>
          <a:blip r:embed="rId9">
            <a:alphaModFix/>
          </a:blip>
          <a:stretch>
            <a:fillRect/>
          </a:stretch>
        </p:blipFill>
        <p:spPr>
          <a:xfrm>
            <a:off x="7318650" y="4057312"/>
            <a:ext cx="133350" cy="142875"/>
          </a:xfrm>
          <a:prstGeom prst="rect">
            <a:avLst/>
          </a:prstGeom>
          <a:noFill/>
          <a:ln>
            <a:noFill/>
          </a:ln>
        </p:spPr>
      </p:pic>
      <p:pic>
        <p:nvPicPr>
          <p:cNvPr id="1342" name="Google Shape;1342;p112"/>
          <p:cNvPicPr preferRelativeResize="0"/>
          <p:nvPr/>
        </p:nvPicPr>
        <p:blipFill>
          <a:blip r:embed="rId10">
            <a:alphaModFix/>
          </a:blip>
          <a:stretch>
            <a:fillRect/>
          </a:stretch>
        </p:blipFill>
        <p:spPr>
          <a:xfrm>
            <a:off x="6816150" y="3159837"/>
            <a:ext cx="171450" cy="142875"/>
          </a:xfrm>
          <a:prstGeom prst="rect">
            <a:avLst/>
          </a:prstGeom>
          <a:noFill/>
          <a:ln>
            <a:noFill/>
          </a:ln>
        </p:spPr>
      </p:pic>
      <p:pic>
        <p:nvPicPr>
          <p:cNvPr id="1343" name="Google Shape;1343;p112"/>
          <p:cNvPicPr preferRelativeResize="0"/>
          <p:nvPr/>
        </p:nvPicPr>
        <p:blipFill>
          <a:blip r:embed="rId11">
            <a:alphaModFix/>
          </a:blip>
          <a:stretch>
            <a:fillRect/>
          </a:stretch>
        </p:blipFill>
        <p:spPr>
          <a:xfrm>
            <a:off x="2672500" y="2445408"/>
            <a:ext cx="418500" cy="252679"/>
          </a:xfrm>
          <a:prstGeom prst="rect">
            <a:avLst/>
          </a:prstGeom>
          <a:noFill/>
          <a:ln>
            <a:noFill/>
          </a:ln>
        </p:spPr>
      </p:pic>
      <p:pic>
        <p:nvPicPr>
          <p:cNvPr id="1344" name="Google Shape;1344;p112"/>
          <p:cNvPicPr preferRelativeResize="0"/>
          <p:nvPr/>
        </p:nvPicPr>
        <p:blipFill>
          <a:blip r:embed="rId11">
            <a:alphaModFix/>
          </a:blip>
          <a:stretch>
            <a:fillRect/>
          </a:stretch>
        </p:blipFill>
        <p:spPr>
          <a:xfrm>
            <a:off x="5931350" y="2445408"/>
            <a:ext cx="418500" cy="252679"/>
          </a:xfrm>
          <a:prstGeom prst="rect">
            <a:avLst/>
          </a:prstGeom>
          <a:noFill/>
          <a:ln>
            <a:noFill/>
          </a:ln>
        </p:spPr>
      </p:pic>
      <p:pic>
        <p:nvPicPr>
          <p:cNvPr id="1345" name="Google Shape;1345;p112"/>
          <p:cNvPicPr preferRelativeResize="0"/>
          <p:nvPr/>
        </p:nvPicPr>
        <p:blipFill>
          <a:blip r:embed="rId12">
            <a:alphaModFix/>
          </a:blip>
          <a:stretch>
            <a:fillRect/>
          </a:stretch>
        </p:blipFill>
        <p:spPr>
          <a:xfrm>
            <a:off x="7318650" y="2907125"/>
            <a:ext cx="1350366" cy="252700"/>
          </a:xfrm>
          <a:prstGeom prst="rect">
            <a:avLst/>
          </a:prstGeom>
          <a:noFill/>
          <a:ln>
            <a:noFill/>
          </a:ln>
        </p:spPr>
      </p:pic>
      <p:sp>
        <p:nvSpPr>
          <p:cNvPr id="1346" name="Google Shape;1346;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113"/>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Distribución Normal o Gaussiana</a:t>
            </a:r>
            <a:endParaRPr/>
          </a:p>
        </p:txBody>
      </p:sp>
      <p:sp>
        <p:nvSpPr>
          <p:cNvPr id="1352" name="Google Shape;1352;p113"/>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t>Problema 6:</a:t>
            </a:r>
            <a:r>
              <a:rPr lang="en"/>
              <a:t> En una ciudad se estima que la temperatura máxima en el mes de junio sigue una distribución normal, con media 23ºC y desviación típica 5ºC. Calcular el número de días del mes en los que se espera alcanzar máximas entre 21ºC y 27º.</a:t>
            </a:r>
            <a:endParaRPr/>
          </a:p>
          <a:p>
            <a:pPr indent="0" lvl="0" marL="0" rtl="0" algn="l">
              <a:spcBef>
                <a:spcPts val="1200"/>
              </a:spcBef>
              <a:spcAft>
                <a:spcPts val="1200"/>
              </a:spcAft>
              <a:buNone/>
            </a:pPr>
            <a:r>
              <a:t/>
            </a:r>
            <a:endParaRPr/>
          </a:p>
        </p:txBody>
      </p:sp>
      <p:sp>
        <p:nvSpPr>
          <p:cNvPr id="1353" name="Google Shape;1353;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7" name="Shape 1357"/>
        <p:cNvGrpSpPr/>
        <p:nvPr/>
      </p:nvGrpSpPr>
      <p:grpSpPr>
        <a:xfrm>
          <a:off x="0" y="0"/>
          <a:ext cx="0" cy="0"/>
          <a:chOff x="0" y="0"/>
          <a:chExt cx="0" cy="0"/>
        </a:xfrm>
      </p:grpSpPr>
      <p:sp>
        <p:nvSpPr>
          <p:cNvPr id="1358" name="Google Shape;1358;p114"/>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Variables aleatorias discretas</a:t>
            </a:r>
            <a:endParaRPr/>
          </a:p>
        </p:txBody>
      </p:sp>
      <p:sp>
        <p:nvSpPr>
          <p:cNvPr id="1359" name="Google Shape;1359;p114"/>
          <p:cNvSpPr txBox="1"/>
          <p:nvPr>
            <p:ph idx="4294967295" type="title"/>
          </p:nvPr>
        </p:nvSpPr>
        <p:spPr>
          <a:xfrm>
            <a:off x="311700" y="1044425"/>
            <a:ext cx="85206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Moda:</a:t>
            </a:r>
            <a:r>
              <a:rPr lang="en" sz="1400"/>
              <a:t> es el valor que más aparece en un set de datos, o el valor con mayor probabilidad en una distribución de probabilidad.</a:t>
            </a:r>
            <a:endParaRPr sz="1400"/>
          </a:p>
          <a:p>
            <a:pPr indent="0" lvl="0" marL="0" rtl="0" algn="l">
              <a:spcBef>
                <a:spcPts val="0"/>
              </a:spcBef>
              <a:spcAft>
                <a:spcPts val="0"/>
              </a:spcAft>
              <a:buNone/>
            </a:pPr>
            <a:r>
              <a:t/>
            </a:r>
            <a:endParaRPr sz="1500"/>
          </a:p>
        </p:txBody>
      </p:sp>
      <p:sp>
        <p:nvSpPr>
          <p:cNvPr id="1360" name="Google Shape;1360;p114"/>
          <p:cNvSpPr txBox="1"/>
          <p:nvPr>
            <p:ph idx="4294967295" type="title"/>
          </p:nvPr>
        </p:nvSpPr>
        <p:spPr>
          <a:xfrm>
            <a:off x="2554425" y="1758650"/>
            <a:ext cx="31680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x = (1, 1, 3, 4, 5, 5, 6, </a:t>
            </a:r>
            <a:r>
              <a:rPr b="1" lang="en" sz="1500"/>
              <a:t>8, 8, 8</a:t>
            </a:r>
            <a:r>
              <a:rPr lang="en" sz="1500"/>
              <a:t>, 11)</a:t>
            </a:r>
            <a:endParaRPr sz="1500"/>
          </a:p>
        </p:txBody>
      </p:sp>
      <p:sp>
        <p:nvSpPr>
          <p:cNvPr id="1361" name="Google Shape;1361;p114"/>
          <p:cNvSpPr txBox="1"/>
          <p:nvPr>
            <p:ph idx="4294967295" type="title"/>
          </p:nvPr>
        </p:nvSpPr>
        <p:spPr>
          <a:xfrm>
            <a:off x="2072125" y="1653000"/>
            <a:ext cx="4905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Ej:</a:t>
            </a:r>
            <a:endParaRPr sz="1400" u="sng"/>
          </a:p>
        </p:txBody>
      </p:sp>
      <p:sp>
        <p:nvSpPr>
          <p:cNvPr id="1362" name="Google Shape;1362;p114"/>
          <p:cNvSpPr txBox="1"/>
          <p:nvPr>
            <p:ph idx="4294967295" type="title"/>
          </p:nvPr>
        </p:nvSpPr>
        <p:spPr>
          <a:xfrm>
            <a:off x="5918926" y="1770340"/>
            <a:ext cx="598200" cy="393600"/>
          </a:xfrm>
          <a:prstGeom prst="rect">
            <a:avLst/>
          </a:prstGeom>
          <a:solidFill>
            <a:srgbClr val="FFD966"/>
          </a:solidFill>
        </p:spPr>
        <p:txBody>
          <a:bodyPr anchorCtr="0" anchor="t" bIns="91425" lIns="91425" spcFirstLastPara="1" rIns="91425" wrap="square" tIns="91425">
            <a:noAutofit/>
          </a:bodyPr>
          <a:lstStyle/>
          <a:p>
            <a:pPr indent="0" lvl="0" marL="0" rtl="0" algn="ctr">
              <a:spcBef>
                <a:spcPts val="0"/>
              </a:spcBef>
              <a:spcAft>
                <a:spcPts val="0"/>
              </a:spcAft>
              <a:buNone/>
            </a:pPr>
            <a:r>
              <a:rPr lang="en" sz="1500"/>
              <a:t>8</a:t>
            </a:r>
            <a:endParaRPr sz="1500"/>
          </a:p>
        </p:txBody>
      </p:sp>
      <p:sp>
        <p:nvSpPr>
          <p:cNvPr id="1363" name="Google Shape;1363;p114"/>
          <p:cNvSpPr txBox="1"/>
          <p:nvPr>
            <p:ph idx="4294967295" type="title"/>
          </p:nvPr>
        </p:nvSpPr>
        <p:spPr>
          <a:xfrm>
            <a:off x="387900" y="2416025"/>
            <a:ext cx="85206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Los tres parámetros que vimos (media, mediana y moda) dan una idea del valor “central” de un conjunto de datos o distribución:</a:t>
            </a:r>
            <a:endParaRPr sz="1400"/>
          </a:p>
          <a:p>
            <a:pPr indent="0" lvl="0" marL="0" rtl="0" algn="l">
              <a:spcBef>
                <a:spcPts val="0"/>
              </a:spcBef>
              <a:spcAft>
                <a:spcPts val="0"/>
              </a:spcAft>
              <a:buNone/>
            </a:pPr>
            <a:r>
              <a:t/>
            </a:r>
            <a:endParaRPr sz="1500"/>
          </a:p>
        </p:txBody>
      </p:sp>
      <p:grpSp>
        <p:nvGrpSpPr>
          <p:cNvPr id="1364" name="Google Shape;1364;p114"/>
          <p:cNvGrpSpPr/>
          <p:nvPr/>
        </p:nvGrpSpPr>
        <p:grpSpPr>
          <a:xfrm>
            <a:off x="1211850" y="3197375"/>
            <a:ext cx="1601400" cy="1134000"/>
            <a:chOff x="526050" y="3121175"/>
            <a:chExt cx="1601400" cy="1134000"/>
          </a:xfrm>
        </p:grpSpPr>
        <p:sp>
          <p:nvSpPr>
            <p:cNvPr id="1365" name="Google Shape;1365;p114"/>
            <p:cNvSpPr/>
            <p:nvPr/>
          </p:nvSpPr>
          <p:spPr>
            <a:xfrm>
              <a:off x="888425" y="3238075"/>
              <a:ext cx="93600" cy="958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4"/>
            <p:cNvSpPr/>
            <p:nvPr/>
          </p:nvSpPr>
          <p:spPr>
            <a:xfrm>
              <a:off x="1040825" y="3381375"/>
              <a:ext cx="93600" cy="815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14"/>
            <p:cNvSpPr/>
            <p:nvPr/>
          </p:nvSpPr>
          <p:spPr>
            <a:xfrm>
              <a:off x="736025" y="3581400"/>
              <a:ext cx="93600" cy="615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14"/>
            <p:cNvSpPr/>
            <p:nvPr/>
          </p:nvSpPr>
          <p:spPr>
            <a:xfrm>
              <a:off x="1193225" y="3519500"/>
              <a:ext cx="93600" cy="6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14"/>
            <p:cNvSpPr/>
            <p:nvPr/>
          </p:nvSpPr>
          <p:spPr>
            <a:xfrm>
              <a:off x="1345625" y="3633800"/>
              <a:ext cx="93600" cy="562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14"/>
            <p:cNvSpPr/>
            <p:nvPr/>
          </p:nvSpPr>
          <p:spPr>
            <a:xfrm>
              <a:off x="1498025" y="3762375"/>
              <a:ext cx="93600" cy="434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14"/>
            <p:cNvSpPr/>
            <p:nvPr/>
          </p:nvSpPr>
          <p:spPr>
            <a:xfrm>
              <a:off x="1650425" y="3891000"/>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14"/>
            <p:cNvSpPr/>
            <p:nvPr/>
          </p:nvSpPr>
          <p:spPr>
            <a:xfrm>
              <a:off x="1802825" y="4005275"/>
              <a:ext cx="93600" cy="191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14"/>
            <p:cNvSpPr/>
            <p:nvPr/>
          </p:nvSpPr>
          <p:spPr>
            <a:xfrm>
              <a:off x="1955225" y="4119575"/>
              <a:ext cx="93600" cy="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14"/>
            <p:cNvSpPr/>
            <p:nvPr/>
          </p:nvSpPr>
          <p:spPr>
            <a:xfrm>
              <a:off x="583625" y="3890975"/>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14"/>
            <p:cNvSpPr/>
            <p:nvPr/>
          </p:nvSpPr>
          <p:spPr>
            <a:xfrm>
              <a:off x="526050" y="3121175"/>
              <a:ext cx="1601400" cy="11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6" name="Google Shape;1376;p114"/>
          <p:cNvGrpSpPr/>
          <p:nvPr/>
        </p:nvGrpSpPr>
        <p:grpSpPr>
          <a:xfrm>
            <a:off x="3771300" y="3197825"/>
            <a:ext cx="1601400" cy="1134000"/>
            <a:chOff x="526050" y="3121175"/>
            <a:chExt cx="1601400" cy="1134000"/>
          </a:xfrm>
        </p:grpSpPr>
        <p:sp>
          <p:nvSpPr>
            <p:cNvPr id="1377" name="Google Shape;1377;p114"/>
            <p:cNvSpPr/>
            <p:nvPr/>
          </p:nvSpPr>
          <p:spPr>
            <a:xfrm>
              <a:off x="888425" y="3238075"/>
              <a:ext cx="93600" cy="958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14"/>
            <p:cNvSpPr/>
            <p:nvPr/>
          </p:nvSpPr>
          <p:spPr>
            <a:xfrm>
              <a:off x="1040825" y="3381375"/>
              <a:ext cx="93600" cy="815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14"/>
            <p:cNvSpPr/>
            <p:nvPr/>
          </p:nvSpPr>
          <p:spPr>
            <a:xfrm>
              <a:off x="736025" y="3581400"/>
              <a:ext cx="93600" cy="615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14"/>
            <p:cNvSpPr/>
            <p:nvPr/>
          </p:nvSpPr>
          <p:spPr>
            <a:xfrm>
              <a:off x="1193225" y="3519500"/>
              <a:ext cx="93600" cy="6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4"/>
            <p:cNvSpPr/>
            <p:nvPr/>
          </p:nvSpPr>
          <p:spPr>
            <a:xfrm>
              <a:off x="1345625" y="3633800"/>
              <a:ext cx="93600" cy="562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14"/>
            <p:cNvSpPr/>
            <p:nvPr/>
          </p:nvSpPr>
          <p:spPr>
            <a:xfrm>
              <a:off x="1498025" y="3762375"/>
              <a:ext cx="93600" cy="434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14"/>
            <p:cNvSpPr/>
            <p:nvPr/>
          </p:nvSpPr>
          <p:spPr>
            <a:xfrm>
              <a:off x="1650425" y="3891000"/>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14"/>
            <p:cNvSpPr/>
            <p:nvPr/>
          </p:nvSpPr>
          <p:spPr>
            <a:xfrm>
              <a:off x="1802825" y="4005275"/>
              <a:ext cx="93600" cy="191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14"/>
            <p:cNvSpPr/>
            <p:nvPr/>
          </p:nvSpPr>
          <p:spPr>
            <a:xfrm>
              <a:off x="1955225" y="4119575"/>
              <a:ext cx="93600" cy="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4"/>
            <p:cNvSpPr/>
            <p:nvPr/>
          </p:nvSpPr>
          <p:spPr>
            <a:xfrm>
              <a:off x="583625" y="3890975"/>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14"/>
            <p:cNvSpPr/>
            <p:nvPr/>
          </p:nvSpPr>
          <p:spPr>
            <a:xfrm>
              <a:off x="526050" y="3121175"/>
              <a:ext cx="1601400" cy="11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114"/>
          <p:cNvGrpSpPr/>
          <p:nvPr/>
        </p:nvGrpSpPr>
        <p:grpSpPr>
          <a:xfrm>
            <a:off x="6317250" y="3197375"/>
            <a:ext cx="1601400" cy="1134000"/>
            <a:chOff x="526050" y="3121175"/>
            <a:chExt cx="1601400" cy="1134000"/>
          </a:xfrm>
        </p:grpSpPr>
        <p:sp>
          <p:nvSpPr>
            <p:cNvPr id="1389" name="Google Shape;1389;p114"/>
            <p:cNvSpPr/>
            <p:nvPr/>
          </p:nvSpPr>
          <p:spPr>
            <a:xfrm>
              <a:off x="888425" y="3238075"/>
              <a:ext cx="93600" cy="9585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14"/>
            <p:cNvSpPr/>
            <p:nvPr/>
          </p:nvSpPr>
          <p:spPr>
            <a:xfrm>
              <a:off x="1040825" y="3381375"/>
              <a:ext cx="93600" cy="815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4"/>
            <p:cNvSpPr/>
            <p:nvPr/>
          </p:nvSpPr>
          <p:spPr>
            <a:xfrm>
              <a:off x="736025" y="3581400"/>
              <a:ext cx="93600" cy="6150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14"/>
            <p:cNvSpPr/>
            <p:nvPr/>
          </p:nvSpPr>
          <p:spPr>
            <a:xfrm>
              <a:off x="1193225" y="3519500"/>
              <a:ext cx="93600" cy="6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14"/>
            <p:cNvSpPr/>
            <p:nvPr/>
          </p:nvSpPr>
          <p:spPr>
            <a:xfrm>
              <a:off x="1345625" y="3633800"/>
              <a:ext cx="93600" cy="562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14"/>
            <p:cNvSpPr/>
            <p:nvPr/>
          </p:nvSpPr>
          <p:spPr>
            <a:xfrm>
              <a:off x="1498025" y="3762375"/>
              <a:ext cx="93600" cy="434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14"/>
            <p:cNvSpPr/>
            <p:nvPr/>
          </p:nvSpPr>
          <p:spPr>
            <a:xfrm>
              <a:off x="1650425" y="3891000"/>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14"/>
            <p:cNvSpPr/>
            <p:nvPr/>
          </p:nvSpPr>
          <p:spPr>
            <a:xfrm>
              <a:off x="1802825" y="4005275"/>
              <a:ext cx="93600" cy="1911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14"/>
            <p:cNvSpPr/>
            <p:nvPr/>
          </p:nvSpPr>
          <p:spPr>
            <a:xfrm>
              <a:off x="1955225" y="4119575"/>
              <a:ext cx="93600" cy="768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14"/>
            <p:cNvSpPr/>
            <p:nvPr/>
          </p:nvSpPr>
          <p:spPr>
            <a:xfrm>
              <a:off x="583625" y="3890975"/>
              <a:ext cx="93600" cy="305400"/>
            </a:xfrm>
            <a:prstGeom prst="rect">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14"/>
            <p:cNvSpPr/>
            <p:nvPr/>
          </p:nvSpPr>
          <p:spPr>
            <a:xfrm>
              <a:off x="526050" y="3121175"/>
              <a:ext cx="1601400" cy="113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0" name="Google Shape;1400;p114"/>
          <p:cNvCxnSpPr/>
          <p:nvPr/>
        </p:nvCxnSpPr>
        <p:spPr>
          <a:xfrm>
            <a:off x="7012742" y="3197375"/>
            <a:ext cx="0" cy="1134000"/>
          </a:xfrm>
          <a:prstGeom prst="straightConnector1">
            <a:avLst/>
          </a:prstGeom>
          <a:noFill/>
          <a:ln cap="flat" cmpd="sng" w="28575">
            <a:solidFill>
              <a:srgbClr val="FF0000"/>
            </a:solidFill>
            <a:prstDash val="solid"/>
            <a:round/>
            <a:headEnd len="med" w="med" type="none"/>
            <a:tailEnd len="med" w="med" type="none"/>
          </a:ln>
        </p:spPr>
      </p:cxnSp>
      <p:cxnSp>
        <p:nvCxnSpPr>
          <p:cNvPr id="1401" name="Google Shape;1401;p114"/>
          <p:cNvCxnSpPr/>
          <p:nvPr/>
        </p:nvCxnSpPr>
        <p:spPr>
          <a:xfrm>
            <a:off x="4181652" y="3197375"/>
            <a:ext cx="0" cy="1134000"/>
          </a:xfrm>
          <a:prstGeom prst="straightConnector1">
            <a:avLst/>
          </a:prstGeom>
          <a:noFill/>
          <a:ln cap="flat" cmpd="sng" w="28575">
            <a:solidFill>
              <a:srgbClr val="BF9000"/>
            </a:solidFill>
            <a:prstDash val="solid"/>
            <a:round/>
            <a:headEnd len="med" w="med" type="none"/>
            <a:tailEnd len="med" w="med" type="none"/>
          </a:ln>
        </p:spPr>
      </p:cxnSp>
      <p:cxnSp>
        <p:nvCxnSpPr>
          <p:cNvPr id="1402" name="Google Shape;1402;p114"/>
          <p:cNvCxnSpPr/>
          <p:nvPr/>
        </p:nvCxnSpPr>
        <p:spPr>
          <a:xfrm>
            <a:off x="2019044" y="3197375"/>
            <a:ext cx="0" cy="1134000"/>
          </a:xfrm>
          <a:prstGeom prst="straightConnector1">
            <a:avLst/>
          </a:prstGeom>
          <a:noFill/>
          <a:ln cap="flat" cmpd="sng" w="28575">
            <a:solidFill>
              <a:srgbClr val="9900FF"/>
            </a:solidFill>
            <a:prstDash val="solid"/>
            <a:round/>
            <a:headEnd len="med" w="med" type="none"/>
            <a:tailEnd len="med" w="med" type="none"/>
          </a:ln>
        </p:spPr>
      </p:cxnSp>
      <p:sp>
        <p:nvSpPr>
          <p:cNvPr id="1403" name="Google Shape;1403;p114"/>
          <p:cNvSpPr/>
          <p:nvPr/>
        </p:nvSpPr>
        <p:spPr>
          <a:xfrm>
            <a:off x="7119075" y="3284825"/>
            <a:ext cx="689700" cy="128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14"/>
          <p:cNvSpPr/>
          <p:nvPr/>
        </p:nvSpPr>
        <p:spPr>
          <a:xfrm flipH="1">
            <a:off x="6423644" y="3284825"/>
            <a:ext cx="490500" cy="1287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4"/>
          <p:cNvSpPr txBox="1"/>
          <p:nvPr/>
        </p:nvSpPr>
        <p:spPr>
          <a:xfrm>
            <a:off x="7218675" y="3424325"/>
            <a:ext cx="49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rPr>
              <a:t>50%</a:t>
            </a:r>
            <a:endParaRPr sz="1000">
              <a:solidFill>
                <a:srgbClr val="FF0000"/>
              </a:solidFill>
            </a:endParaRPr>
          </a:p>
        </p:txBody>
      </p:sp>
      <p:sp>
        <p:nvSpPr>
          <p:cNvPr id="1406" name="Google Shape;1406;p114"/>
          <p:cNvSpPr txBox="1"/>
          <p:nvPr/>
        </p:nvSpPr>
        <p:spPr>
          <a:xfrm>
            <a:off x="6456675" y="3424325"/>
            <a:ext cx="490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0000"/>
                </a:solidFill>
              </a:rPr>
              <a:t>50%</a:t>
            </a:r>
            <a:endParaRPr sz="1000">
              <a:solidFill>
                <a:srgbClr val="FF0000"/>
              </a:solidFill>
            </a:endParaRPr>
          </a:p>
        </p:txBody>
      </p:sp>
      <p:sp>
        <p:nvSpPr>
          <p:cNvPr id="1407" name="Google Shape;1407;p114"/>
          <p:cNvSpPr txBox="1"/>
          <p:nvPr/>
        </p:nvSpPr>
        <p:spPr>
          <a:xfrm>
            <a:off x="6499525" y="43776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0000"/>
                </a:solidFill>
                <a:latin typeface="Nunito"/>
                <a:ea typeface="Nunito"/>
                <a:cs typeface="Nunito"/>
                <a:sym typeface="Nunito"/>
              </a:rPr>
              <a:t>Mediana</a:t>
            </a:r>
            <a:endParaRPr b="1">
              <a:solidFill>
                <a:srgbClr val="FF0000"/>
              </a:solidFill>
              <a:latin typeface="Nunito"/>
              <a:ea typeface="Nunito"/>
              <a:cs typeface="Nunito"/>
              <a:sym typeface="Nunito"/>
            </a:endParaRPr>
          </a:p>
        </p:txBody>
      </p:sp>
      <p:sp>
        <p:nvSpPr>
          <p:cNvPr id="1408" name="Google Shape;1408;p114"/>
          <p:cNvSpPr txBox="1"/>
          <p:nvPr/>
        </p:nvSpPr>
        <p:spPr>
          <a:xfrm>
            <a:off x="3960377" y="43776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BF9000"/>
                </a:solidFill>
                <a:latin typeface="Nunito"/>
                <a:ea typeface="Nunito"/>
                <a:cs typeface="Nunito"/>
                <a:sym typeface="Nunito"/>
              </a:rPr>
              <a:t>Moda</a:t>
            </a:r>
            <a:endParaRPr b="1">
              <a:solidFill>
                <a:srgbClr val="BF9000"/>
              </a:solidFill>
              <a:latin typeface="Nunito"/>
              <a:ea typeface="Nunito"/>
              <a:cs typeface="Nunito"/>
              <a:sym typeface="Nunito"/>
            </a:endParaRPr>
          </a:p>
        </p:txBody>
      </p:sp>
      <p:sp>
        <p:nvSpPr>
          <p:cNvPr id="1409" name="Google Shape;1409;p114"/>
          <p:cNvSpPr txBox="1"/>
          <p:nvPr/>
        </p:nvSpPr>
        <p:spPr>
          <a:xfrm>
            <a:off x="1394125" y="4377600"/>
            <a:ext cx="12096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9900FF"/>
                </a:solidFill>
                <a:latin typeface="Nunito"/>
                <a:ea typeface="Nunito"/>
                <a:cs typeface="Nunito"/>
                <a:sym typeface="Nunito"/>
              </a:rPr>
              <a:t>Media</a:t>
            </a:r>
            <a:endParaRPr b="1">
              <a:solidFill>
                <a:srgbClr val="9900FF"/>
              </a:solidFill>
              <a:latin typeface="Nunito"/>
              <a:ea typeface="Nunito"/>
              <a:cs typeface="Nunito"/>
              <a:sym typeface="Nunito"/>
            </a:endParaRPr>
          </a:p>
        </p:txBody>
      </p:sp>
      <p:sp>
        <p:nvSpPr>
          <p:cNvPr id="1410" name="Google Shape;1410;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1" name="Google Shape;1411;p114"/>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5" name="Shape 1415"/>
        <p:cNvGrpSpPr/>
        <p:nvPr/>
      </p:nvGrpSpPr>
      <p:grpSpPr>
        <a:xfrm>
          <a:off x="0" y="0"/>
          <a:ext cx="0" cy="0"/>
          <a:chOff x="0" y="0"/>
          <a:chExt cx="0" cy="0"/>
        </a:xfrm>
      </p:grpSpPr>
      <p:sp>
        <p:nvSpPr>
          <p:cNvPr id="1416" name="Google Shape;1416;p115"/>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Variables aleatorias discretas</a:t>
            </a:r>
            <a:endParaRPr/>
          </a:p>
        </p:txBody>
      </p:sp>
      <p:sp>
        <p:nvSpPr>
          <p:cNvPr id="1417" name="Google Shape;1417;p115"/>
          <p:cNvSpPr txBox="1"/>
          <p:nvPr/>
        </p:nvSpPr>
        <p:spPr>
          <a:xfrm>
            <a:off x="311700" y="838200"/>
            <a:ext cx="852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6666"/>
                </a:solidFill>
                <a:latin typeface="Nunito"/>
                <a:ea typeface="Nunito"/>
                <a:cs typeface="Nunito"/>
                <a:sym typeface="Nunito"/>
              </a:rPr>
              <a:t>También hay parámetros estadísticos que nos permiten cuantificar qué tanto difieren los datos de los valores centrales (cuánta </a:t>
            </a:r>
            <a:r>
              <a:rPr i="1" lang="en">
                <a:solidFill>
                  <a:srgbClr val="666666"/>
                </a:solidFill>
                <a:latin typeface="Nunito"/>
                <a:ea typeface="Nunito"/>
                <a:cs typeface="Nunito"/>
                <a:sym typeface="Nunito"/>
              </a:rPr>
              <a:t>dispersión</a:t>
            </a:r>
            <a:r>
              <a:rPr lang="en">
                <a:solidFill>
                  <a:srgbClr val="666666"/>
                </a:solidFill>
                <a:latin typeface="Nunito"/>
                <a:ea typeface="Nunito"/>
                <a:cs typeface="Nunito"/>
                <a:sym typeface="Nunito"/>
              </a:rPr>
              <a:t> hay). La más usada es la </a:t>
            </a:r>
            <a:r>
              <a:rPr b="1" lang="en">
                <a:solidFill>
                  <a:srgbClr val="666666"/>
                </a:solidFill>
                <a:latin typeface="Nunito"/>
                <a:ea typeface="Nunito"/>
                <a:cs typeface="Nunito"/>
                <a:sym typeface="Nunito"/>
              </a:rPr>
              <a:t>varianza</a:t>
            </a:r>
            <a:r>
              <a:rPr lang="en">
                <a:solidFill>
                  <a:srgbClr val="666666"/>
                </a:solidFill>
                <a:latin typeface="Nunito"/>
                <a:ea typeface="Nunito"/>
                <a:cs typeface="Nunito"/>
                <a:sym typeface="Nunito"/>
              </a:rPr>
              <a:t>.</a:t>
            </a:r>
            <a:endParaRPr>
              <a:solidFill>
                <a:srgbClr val="666666"/>
              </a:solidFill>
              <a:latin typeface="Nunito"/>
              <a:ea typeface="Nunito"/>
              <a:cs typeface="Nunito"/>
              <a:sym typeface="Nunito"/>
            </a:endParaRPr>
          </a:p>
        </p:txBody>
      </p:sp>
      <p:sp>
        <p:nvSpPr>
          <p:cNvPr id="1418" name="Google Shape;1418;p115"/>
          <p:cNvSpPr txBox="1"/>
          <p:nvPr>
            <p:ph idx="4294967295" type="title"/>
          </p:nvPr>
        </p:nvSpPr>
        <p:spPr>
          <a:xfrm>
            <a:off x="311700" y="1577825"/>
            <a:ext cx="85206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u="sng"/>
              <a:t>Varianza:</a:t>
            </a:r>
            <a:r>
              <a:rPr lang="en" sz="1400"/>
              <a:t> se define como el valor medio del cuadrado de la desviación de los datos respecto de su promedio. Es decir,</a:t>
            </a:r>
            <a:endParaRPr sz="1400"/>
          </a:p>
          <a:p>
            <a:pPr indent="0" lvl="0" marL="0" rtl="0" algn="l">
              <a:spcBef>
                <a:spcPts val="0"/>
              </a:spcBef>
              <a:spcAft>
                <a:spcPts val="0"/>
              </a:spcAft>
              <a:buNone/>
            </a:pPr>
            <a:r>
              <a:t/>
            </a:r>
            <a:endParaRPr sz="1500"/>
          </a:p>
        </p:txBody>
      </p:sp>
      <p:pic>
        <p:nvPicPr>
          <p:cNvPr id="1419" name="Google Shape;1419;p115"/>
          <p:cNvPicPr preferRelativeResize="0"/>
          <p:nvPr/>
        </p:nvPicPr>
        <p:blipFill>
          <a:blip r:embed="rId3">
            <a:alphaModFix/>
          </a:blip>
          <a:stretch>
            <a:fillRect/>
          </a:stretch>
        </p:blipFill>
        <p:spPr>
          <a:xfrm>
            <a:off x="3086100" y="2519700"/>
            <a:ext cx="2971800" cy="819150"/>
          </a:xfrm>
          <a:prstGeom prst="rect">
            <a:avLst/>
          </a:prstGeom>
          <a:noFill/>
          <a:ln>
            <a:noFill/>
          </a:ln>
        </p:spPr>
      </p:pic>
      <p:sp>
        <p:nvSpPr>
          <p:cNvPr id="1420" name="Google Shape;1420;p115"/>
          <p:cNvSpPr txBox="1"/>
          <p:nvPr>
            <p:ph idx="4294967295" type="title"/>
          </p:nvPr>
        </p:nvSpPr>
        <p:spPr>
          <a:xfrm>
            <a:off x="311700" y="3559025"/>
            <a:ext cx="8520600" cy="85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También se suele usar la </a:t>
            </a:r>
            <a:r>
              <a:rPr b="1" lang="en" sz="1400"/>
              <a:t>desviación estándar </a:t>
            </a:r>
            <a:r>
              <a:rPr lang="en" sz="1400"/>
              <a:t>(o desvío estándar), que es notada con </a:t>
            </a:r>
            <a:r>
              <a:rPr b="1" lang="en" sz="1400"/>
              <a:t>𝜎</a:t>
            </a:r>
            <a:r>
              <a:rPr lang="en" sz="1400"/>
              <a:t>, que es simplemente la raíz cuadrada (positiva) de la varianza. Tiene la ventaja de estar en las mismas unidades que la variable (si x tiene unidades de metros, 𝜎 también).</a:t>
            </a:r>
            <a:endParaRPr sz="1400"/>
          </a:p>
          <a:p>
            <a:pPr indent="0" lvl="0" marL="0" rtl="0" algn="l">
              <a:spcBef>
                <a:spcPts val="0"/>
              </a:spcBef>
              <a:spcAft>
                <a:spcPts val="0"/>
              </a:spcAft>
              <a:buNone/>
            </a:pPr>
            <a:r>
              <a:t/>
            </a:r>
            <a:endParaRPr sz="1500"/>
          </a:p>
        </p:txBody>
      </p:sp>
      <p:sp>
        <p:nvSpPr>
          <p:cNvPr id="1421" name="Google Shape;1421;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22" name="Google Shape;1422;p115"/>
          <p:cNvSpPr txBox="1"/>
          <p:nvPr>
            <p:ph idx="1" type="body"/>
          </p:nvPr>
        </p:nvSpPr>
        <p:spPr>
          <a:xfrm>
            <a:off x="311700" y="834038"/>
            <a:ext cx="8520600" cy="3734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16"/>
          <p:cNvSpPr txBox="1"/>
          <p:nvPr>
            <p:ph type="title"/>
          </p:nvPr>
        </p:nvSpPr>
        <p:spPr>
          <a:xfrm>
            <a:off x="311700" y="76600"/>
            <a:ext cx="8520600" cy="46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28" name="Google Shape;1428;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